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11" r:id="rId6"/>
    <p:sldId id="312" r:id="rId7"/>
    <p:sldId id="313" r:id="rId8"/>
    <p:sldId id="316" r:id="rId9"/>
    <p:sldId id="317" r:id="rId10"/>
    <p:sldId id="319" r:id="rId11"/>
    <p:sldId id="320" r:id="rId12"/>
    <p:sldId id="321" r:id="rId13"/>
    <p:sldId id="323" r:id="rId14"/>
    <p:sldId id="324" r:id="rId15"/>
    <p:sldId id="325" r:id="rId16"/>
    <p:sldId id="326" r:id="rId17"/>
    <p:sldId id="32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1A6B5B-9CD8-4595-ECA6-B5E789DF8162}" v="319" dt="2023-04-30T16:54:11.417"/>
    <p1510:client id="{A8116AB0-7312-2354-8A8D-AF44F6EEA2AD}" v="625" dt="2023-05-02T14:05:52.166"/>
    <p1510:client id="{EF11E3B6-8F46-4D14-85E2-0CFB98F7AB89}" v="570" dt="2023-04-30T12:36:52.3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p:scale>
          <a:sx n="100" d="100"/>
          <a:sy n="100" d="100"/>
        </p:scale>
        <p:origin x="5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B86D8E-A2AC-401E-AD32-8264447258F3}" type="doc">
      <dgm:prSet loTypeId="urn:microsoft.com/office/officeart/2005/8/layout/vProcess5" loCatId="process" qsTypeId="urn:microsoft.com/office/officeart/2005/8/quickstyle/simple4" qsCatId="simple" csTypeId="urn:microsoft.com/office/officeart/2005/8/colors/accent6_2" csCatId="accent6"/>
      <dgm:spPr/>
      <dgm:t>
        <a:bodyPr/>
        <a:lstStyle/>
        <a:p>
          <a:endParaRPr lang="en-US"/>
        </a:p>
      </dgm:t>
    </dgm:pt>
    <dgm:pt modelId="{9ABB4C7E-15A1-435C-97CC-4494BF3F9875}">
      <dgm:prSet/>
      <dgm:spPr/>
      <dgm:t>
        <a:bodyPr/>
        <a:lstStyle/>
        <a:p>
          <a:r>
            <a:rPr lang="en-US" dirty="0"/>
            <a:t>Industries are increasing their sales using product quality certification.</a:t>
          </a:r>
        </a:p>
      </dgm:t>
    </dgm:pt>
    <dgm:pt modelId="{9BB1B898-5C1A-44F1-800F-864F232ED920}" type="parTrans" cxnId="{A3A49D6B-12B2-4408-A0FD-EF66F5BA9C8B}">
      <dgm:prSet/>
      <dgm:spPr/>
      <dgm:t>
        <a:bodyPr/>
        <a:lstStyle/>
        <a:p>
          <a:endParaRPr lang="en-US"/>
        </a:p>
      </dgm:t>
    </dgm:pt>
    <dgm:pt modelId="{7FD506CB-E604-4835-A9F0-A25559574517}" type="sibTrans" cxnId="{A3A49D6B-12B2-4408-A0FD-EF66F5BA9C8B}">
      <dgm:prSet/>
      <dgm:spPr/>
      <dgm:t>
        <a:bodyPr/>
        <a:lstStyle/>
        <a:p>
          <a:endParaRPr lang="en-US"/>
        </a:p>
      </dgm:t>
    </dgm:pt>
    <dgm:pt modelId="{B413E050-10BE-477C-B25E-1C8916733BCF}">
      <dgm:prSet/>
      <dgm:spPr/>
      <dgm:t>
        <a:bodyPr/>
        <a:lstStyle/>
        <a:p>
          <a:r>
            <a:rPr lang="en-US" dirty="0"/>
            <a:t>Nowadays, all over the world wine is a regularly used beverage and the industries are using the certification of product quality to increases their value in the market.</a:t>
          </a:r>
        </a:p>
      </dgm:t>
    </dgm:pt>
    <dgm:pt modelId="{FDCB7B73-C268-407B-88FD-6BE025DF7493}" type="parTrans" cxnId="{D1E87B04-C33F-4AB4-BE42-F5BC78A58BD7}">
      <dgm:prSet/>
      <dgm:spPr/>
      <dgm:t>
        <a:bodyPr/>
        <a:lstStyle/>
        <a:p>
          <a:endParaRPr lang="en-US"/>
        </a:p>
      </dgm:t>
    </dgm:pt>
    <dgm:pt modelId="{A2EFF962-608F-48BB-AFA0-AB8813A5F21F}" type="sibTrans" cxnId="{D1E87B04-C33F-4AB4-BE42-F5BC78A58BD7}">
      <dgm:prSet/>
      <dgm:spPr/>
      <dgm:t>
        <a:bodyPr/>
        <a:lstStyle/>
        <a:p>
          <a:endParaRPr lang="en-US"/>
        </a:p>
      </dgm:t>
    </dgm:pt>
    <dgm:pt modelId="{DC6A6DB5-9E94-4DBC-B507-DC2C19757043}">
      <dgm:prSet/>
      <dgm:spPr/>
      <dgm:t>
        <a:bodyPr/>
        <a:lstStyle/>
        <a:p>
          <a:r>
            <a:rPr lang="en-US" dirty="0"/>
            <a:t>Previously, testing of product quality will be done at the end of the production, this is time taking process and it requires a lot of resources such as the need for various human experts for the assessment of product quality which makes this process very expensive</a:t>
          </a:r>
        </a:p>
      </dgm:t>
    </dgm:pt>
    <dgm:pt modelId="{97FDE989-3FD2-43D3-9EF7-F58888A95B36}" type="parTrans" cxnId="{60B29F0D-DA62-47AA-A74C-A4509C91FC46}">
      <dgm:prSet/>
      <dgm:spPr/>
      <dgm:t>
        <a:bodyPr/>
        <a:lstStyle/>
        <a:p>
          <a:endParaRPr lang="en-US"/>
        </a:p>
      </dgm:t>
    </dgm:pt>
    <dgm:pt modelId="{F2087EEF-6086-4049-8634-997AD3A18B73}" type="sibTrans" cxnId="{60B29F0D-DA62-47AA-A74C-A4509C91FC46}">
      <dgm:prSet/>
      <dgm:spPr/>
      <dgm:t>
        <a:bodyPr/>
        <a:lstStyle/>
        <a:p>
          <a:endParaRPr lang="en-US"/>
        </a:p>
      </dgm:t>
    </dgm:pt>
    <dgm:pt modelId="{BDA60A3B-812E-4842-AB93-B290D11EE97E}" type="pres">
      <dgm:prSet presAssocID="{66B86D8E-A2AC-401E-AD32-8264447258F3}" presName="outerComposite" presStyleCnt="0">
        <dgm:presLayoutVars>
          <dgm:chMax val="5"/>
          <dgm:dir/>
          <dgm:resizeHandles val="exact"/>
        </dgm:presLayoutVars>
      </dgm:prSet>
      <dgm:spPr/>
    </dgm:pt>
    <dgm:pt modelId="{60F2B9FA-5C6C-4059-B243-53B6FE1F38B0}" type="pres">
      <dgm:prSet presAssocID="{66B86D8E-A2AC-401E-AD32-8264447258F3}" presName="dummyMaxCanvas" presStyleCnt="0">
        <dgm:presLayoutVars/>
      </dgm:prSet>
      <dgm:spPr/>
    </dgm:pt>
    <dgm:pt modelId="{B954E537-98CD-4ADB-BB53-6A5CD3C16620}" type="pres">
      <dgm:prSet presAssocID="{66B86D8E-A2AC-401E-AD32-8264447258F3}" presName="ThreeNodes_1" presStyleLbl="node1" presStyleIdx="0" presStyleCnt="3">
        <dgm:presLayoutVars>
          <dgm:bulletEnabled val="1"/>
        </dgm:presLayoutVars>
      </dgm:prSet>
      <dgm:spPr/>
    </dgm:pt>
    <dgm:pt modelId="{D2D380B3-3F6F-4E61-A121-033CDDC1BE0A}" type="pres">
      <dgm:prSet presAssocID="{66B86D8E-A2AC-401E-AD32-8264447258F3}" presName="ThreeNodes_2" presStyleLbl="node1" presStyleIdx="1" presStyleCnt="3">
        <dgm:presLayoutVars>
          <dgm:bulletEnabled val="1"/>
        </dgm:presLayoutVars>
      </dgm:prSet>
      <dgm:spPr/>
    </dgm:pt>
    <dgm:pt modelId="{F3DE21F9-A3C8-40BF-BFD4-221FCF40006D}" type="pres">
      <dgm:prSet presAssocID="{66B86D8E-A2AC-401E-AD32-8264447258F3}" presName="ThreeNodes_3" presStyleLbl="node1" presStyleIdx="2" presStyleCnt="3">
        <dgm:presLayoutVars>
          <dgm:bulletEnabled val="1"/>
        </dgm:presLayoutVars>
      </dgm:prSet>
      <dgm:spPr/>
    </dgm:pt>
    <dgm:pt modelId="{674360AB-902E-435F-B76D-F86725062073}" type="pres">
      <dgm:prSet presAssocID="{66B86D8E-A2AC-401E-AD32-8264447258F3}" presName="ThreeConn_1-2" presStyleLbl="fgAccFollowNode1" presStyleIdx="0" presStyleCnt="2">
        <dgm:presLayoutVars>
          <dgm:bulletEnabled val="1"/>
        </dgm:presLayoutVars>
      </dgm:prSet>
      <dgm:spPr/>
    </dgm:pt>
    <dgm:pt modelId="{1A74FE81-CF40-41FB-BF8B-F2E0DAB34034}" type="pres">
      <dgm:prSet presAssocID="{66B86D8E-A2AC-401E-AD32-8264447258F3}" presName="ThreeConn_2-3" presStyleLbl="fgAccFollowNode1" presStyleIdx="1" presStyleCnt="2">
        <dgm:presLayoutVars>
          <dgm:bulletEnabled val="1"/>
        </dgm:presLayoutVars>
      </dgm:prSet>
      <dgm:spPr/>
    </dgm:pt>
    <dgm:pt modelId="{DDB8040D-6411-44CC-89F5-C534081B16B6}" type="pres">
      <dgm:prSet presAssocID="{66B86D8E-A2AC-401E-AD32-8264447258F3}" presName="ThreeNodes_1_text" presStyleLbl="node1" presStyleIdx="2" presStyleCnt="3">
        <dgm:presLayoutVars>
          <dgm:bulletEnabled val="1"/>
        </dgm:presLayoutVars>
      </dgm:prSet>
      <dgm:spPr/>
    </dgm:pt>
    <dgm:pt modelId="{1EB9B392-15E3-43CC-853A-D73D1C0F3CBC}" type="pres">
      <dgm:prSet presAssocID="{66B86D8E-A2AC-401E-AD32-8264447258F3}" presName="ThreeNodes_2_text" presStyleLbl="node1" presStyleIdx="2" presStyleCnt="3">
        <dgm:presLayoutVars>
          <dgm:bulletEnabled val="1"/>
        </dgm:presLayoutVars>
      </dgm:prSet>
      <dgm:spPr/>
    </dgm:pt>
    <dgm:pt modelId="{77C5D3B7-4A80-40AA-A03F-B80BAFD501EE}" type="pres">
      <dgm:prSet presAssocID="{66B86D8E-A2AC-401E-AD32-8264447258F3}" presName="ThreeNodes_3_text" presStyleLbl="node1" presStyleIdx="2" presStyleCnt="3">
        <dgm:presLayoutVars>
          <dgm:bulletEnabled val="1"/>
        </dgm:presLayoutVars>
      </dgm:prSet>
      <dgm:spPr/>
    </dgm:pt>
  </dgm:ptLst>
  <dgm:cxnLst>
    <dgm:cxn modelId="{D1E87B04-C33F-4AB4-BE42-F5BC78A58BD7}" srcId="{66B86D8E-A2AC-401E-AD32-8264447258F3}" destId="{B413E050-10BE-477C-B25E-1C8916733BCF}" srcOrd="1" destOrd="0" parTransId="{FDCB7B73-C268-407B-88FD-6BE025DF7493}" sibTransId="{A2EFF962-608F-48BB-AFA0-AB8813A5F21F}"/>
    <dgm:cxn modelId="{60B29F0D-DA62-47AA-A74C-A4509C91FC46}" srcId="{66B86D8E-A2AC-401E-AD32-8264447258F3}" destId="{DC6A6DB5-9E94-4DBC-B507-DC2C19757043}" srcOrd="2" destOrd="0" parTransId="{97FDE989-3FD2-43D3-9EF7-F58888A95B36}" sibTransId="{F2087EEF-6086-4049-8634-997AD3A18B73}"/>
    <dgm:cxn modelId="{5CBA0A12-AA07-436D-8937-F3C5361A0EC7}" type="presOf" srcId="{DC6A6DB5-9E94-4DBC-B507-DC2C19757043}" destId="{77C5D3B7-4A80-40AA-A03F-B80BAFD501EE}" srcOrd="1" destOrd="0" presId="urn:microsoft.com/office/officeart/2005/8/layout/vProcess5"/>
    <dgm:cxn modelId="{DD9DF11F-34F2-4D16-BD6C-2773A563FC5C}" type="presOf" srcId="{9ABB4C7E-15A1-435C-97CC-4494BF3F9875}" destId="{DDB8040D-6411-44CC-89F5-C534081B16B6}" srcOrd="1" destOrd="0" presId="urn:microsoft.com/office/officeart/2005/8/layout/vProcess5"/>
    <dgm:cxn modelId="{A3A49D6B-12B2-4408-A0FD-EF66F5BA9C8B}" srcId="{66B86D8E-A2AC-401E-AD32-8264447258F3}" destId="{9ABB4C7E-15A1-435C-97CC-4494BF3F9875}" srcOrd="0" destOrd="0" parTransId="{9BB1B898-5C1A-44F1-800F-864F232ED920}" sibTransId="{7FD506CB-E604-4835-A9F0-A25559574517}"/>
    <dgm:cxn modelId="{B9F380A9-D430-4EE3-84B6-77108E55DE10}" type="presOf" srcId="{66B86D8E-A2AC-401E-AD32-8264447258F3}" destId="{BDA60A3B-812E-4842-AB93-B290D11EE97E}" srcOrd="0" destOrd="0" presId="urn:microsoft.com/office/officeart/2005/8/layout/vProcess5"/>
    <dgm:cxn modelId="{C8C4A1B9-7216-4603-8DDA-40321E7A2858}" type="presOf" srcId="{B413E050-10BE-477C-B25E-1C8916733BCF}" destId="{1EB9B392-15E3-43CC-853A-D73D1C0F3CBC}" srcOrd="1" destOrd="0" presId="urn:microsoft.com/office/officeart/2005/8/layout/vProcess5"/>
    <dgm:cxn modelId="{E38ECFBE-E960-433C-848F-C671AA25BF72}" type="presOf" srcId="{A2EFF962-608F-48BB-AFA0-AB8813A5F21F}" destId="{1A74FE81-CF40-41FB-BF8B-F2E0DAB34034}" srcOrd="0" destOrd="0" presId="urn:microsoft.com/office/officeart/2005/8/layout/vProcess5"/>
    <dgm:cxn modelId="{72310ECD-7EFF-4D06-84BC-AC509478B3C0}" type="presOf" srcId="{B413E050-10BE-477C-B25E-1C8916733BCF}" destId="{D2D380B3-3F6F-4E61-A121-033CDDC1BE0A}" srcOrd="0" destOrd="0" presId="urn:microsoft.com/office/officeart/2005/8/layout/vProcess5"/>
    <dgm:cxn modelId="{9AD447D8-312A-4405-8A11-C381F601D1C3}" type="presOf" srcId="{DC6A6DB5-9E94-4DBC-B507-DC2C19757043}" destId="{F3DE21F9-A3C8-40BF-BFD4-221FCF40006D}" srcOrd="0" destOrd="0" presId="urn:microsoft.com/office/officeart/2005/8/layout/vProcess5"/>
    <dgm:cxn modelId="{FB8551DD-951B-44E6-83E6-82D49D90CE18}" type="presOf" srcId="{9ABB4C7E-15A1-435C-97CC-4494BF3F9875}" destId="{B954E537-98CD-4ADB-BB53-6A5CD3C16620}" srcOrd="0" destOrd="0" presId="urn:microsoft.com/office/officeart/2005/8/layout/vProcess5"/>
    <dgm:cxn modelId="{7310DDDD-FDC7-45B9-8483-BA2E05C261DD}" type="presOf" srcId="{7FD506CB-E604-4835-A9F0-A25559574517}" destId="{674360AB-902E-435F-B76D-F86725062073}" srcOrd="0" destOrd="0" presId="urn:microsoft.com/office/officeart/2005/8/layout/vProcess5"/>
    <dgm:cxn modelId="{EF9974CD-F246-441D-9412-6689B1593901}" type="presParOf" srcId="{BDA60A3B-812E-4842-AB93-B290D11EE97E}" destId="{60F2B9FA-5C6C-4059-B243-53B6FE1F38B0}" srcOrd="0" destOrd="0" presId="urn:microsoft.com/office/officeart/2005/8/layout/vProcess5"/>
    <dgm:cxn modelId="{6F62C284-94D4-4623-9DAB-A9722641949B}" type="presParOf" srcId="{BDA60A3B-812E-4842-AB93-B290D11EE97E}" destId="{B954E537-98CD-4ADB-BB53-6A5CD3C16620}" srcOrd="1" destOrd="0" presId="urn:microsoft.com/office/officeart/2005/8/layout/vProcess5"/>
    <dgm:cxn modelId="{6F838228-A282-4EA7-A7E1-7E13D46E40D8}" type="presParOf" srcId="{BDA60A3B-812E-4842-AB93-B290D11EE97E}" destId="{D2D380B3-3F6F-4E61-A121-033CDDC1BE0A}" srcOrd="2" destOrd="0" presId="urn:microsoft.com/office/officeart/2005/8/layout/vProcess5"/>
    <dgm:cxn modelId="{3A160262-C3F4-4796-A3BC-F4D406C46F82}" type="presParOf" srcId="{BDA60A3B-812E-4842-AB93-B290D11EE97E}" destId="{F3DE21F9-A3C8-40BF-BFD4-221FCF40006D}" srcOrd="3" destOrd="0" presId="urn:microsoft.com/office/officeart/2005/8/layout/vProcess5"/>
    <dgm:cxn modelId="{BC6076C9-0326-403D-A984-B2D414A2FF07}" type="presParOf" srcId="{BDA60A3B-812E-4842-AB93-B290D11EE97E}" destId="{674360AB-902E-435F-B76D-F86725062073}" srcOrd="4" destOrd="0" presId="urn:microsoft.com/office/officeart/2005/8/layout/vProcess5"/>
    <dgm:cxn modelId="{DE632ADE-3251-4D07-8CE3-3B0237FD626B}" type="presParOf" srcId="{BDA60A3B-812E-4842-AB93-B290D11EE97E}" destId="{1A74FE81-CF40-41FB-BF8B-F2E0DAB34034}" srcOrd="5" destOrd="0" presId="urn:microsoft.com/office/officeart/2005/8/layout/vProcess5"/>
    <dgm:cxn modelId="{F0E1DBCA-D2A8-464D-9E1E-167DC184C7A1}" type="presParOf" srcId="{BDA60A3B-812E-4842-AB93-B290D11EE97E}" destId="{DDB8040D-6411-44CC-89F5-C534081B16B6}" srcOrd="6" destOrd="0" presId="urn:microsoft.com/office/officeart/2005/8/layout/vProcess5"/>
    <dgm:cxn modelId="{97677090-7204-438C-8EC1-5E0306FB670A}" type="presParOf" srcId="{BDA60A3B-812E-4842-AB93-B290D11EE97E}" destId="{1EB9B392-15E3-43CC-853A-D73D1C0F3CBC}" srcOrd="7" destOrd="0" presId="urn:microsoft.com/office/officeart/2005/8/layout/vProcess5"/>
    <dgm:cxn modelId="{1E4514F9-4A25-49AA-B740-E54AF4C507B9}" type="presParOf" srcId="{BDA60A3B-812E-4842-AB93-B290D11EE97E}" destId="{77C5D3B7-4A80-40AA-A03F-B80BAFD501EE}" srcOrd="8" destOrd="0" presId="urn:microsoft.com/office/officeart/2005/8/layout/vProcess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3B91886-3F74-41FB-A2A3-28454A1C7F87}" type="doc">
      <dgm:prSet loTypeId="urn:microsoft.com/office/officeart/2005/8/layout/cycle2" loCatId="cycle" qsTypeId="urn:microsoft.com/office/officeart/2005/8/quickstyle/simple1" qsCatId="simple" csTypeId="urn:microsoft.com/office/officeart/2005/8/colors/accent1_2" csCatId="accent1"/>
      <dgm:spPr/>
      <dgm:t>
        <a:bodyPr/>
        <a:lstStyle/>
        <a:p>
          <a:endParaRPr lang="en-US"/>
        </a:p>
      </dgm:t>
    </dgm:pt>
    <dgm:pt modelId="{81C68F78-CD02-4387-A3F5-D00C6BFA7CAA}">
      <dgm:prSet/>
      <dgm:spPr/>
      <dgm:t>
        <a:bodyPr/>
        <a:lstStyle/>
        <a:p>
          <a:r>
            <a:rPr lang="en-US"/>
            <a:t>Logistic regression predicts the output of a categorical dependent variable. Therefore the outcome must be a categorical or discrete value. It can be either Yes or No, 0 or 1, true or False, etc. but instead of giving the exact value as 0 and 1, </a:t>
          </a:r>
          <a:r>
            <a:rPr lang="en-US" b="1"/>
            <a:t>it gives the probabilistic values which lie between 0 and 1</a:t>
          </a:r>
          <a:r>
            <a:rPr lang="en-US"/>
            <a:t>.</a:t>
          </a:r>
        </a:p>
      </dgm:t>
    </dgm:pt>
    <dgm:pt modelId="{C1811708-E006-4EA5-9A45-60FE1C25E3B7}" type="parTrans" cxnId="{F163FE61-D468-48CF-BD7E-B1EF93C582A8}">
      <dgm:prSet/>
      <dgm:spPr/>
      <dgm:t>
        <a:bodyPr/>
        <a:lstStyle/>
        <a:p>
          <a:endParaRPr lang="en-US"/>
        </a:p>
      </dgm:t>
    </dgm:pt>
    <dgm:pt modelId="{D3C93274-0D6C-4D3C-80E3-3EE8E4C30DCA}" type="sibTrans" cxnId="{F163FE61-D468-48CF-BD7E-B1EF93C582A8}">
      <dgm:prSet/>
      <dgm:spPr/>
      <dgm:t>
        <a:bodyPr/>
        <a:lstStyle/>
        <a:p>
          <a:endParaRPr lang="en-US"/>
        </a:p>
      </dgm:t>
    </dgm:pt>
    <dgm:pt modelId="{E68106A5-7F07-4D68-BCB4-63D85FCECEFC}">
      <dgm:prSet/>
      <dgm:spPr/>
      <dgm:t>
        <a:bodyPr/>
        <a:lstStyle/>
        <a:p>
          <a:r>
            <a:rPr lang="en-US"/>
            <a:t>Logistic Regression is much similar to the Linear Regression except that how they are used. Linear Regression is used for solving Regression problems, whereas </a:t>
          </a:r>
          <a:r>
            <a:rPr lang="en-US" b="1"/>
            <a:t>Logistic regression is used for solving the classification problems</a:t>
          </a:r>
          <a:r>
            <a:rPr lang="en-US"/>
            <a:t>.</a:t>
          </a:r>
        </a:p>
      </dgm:t>
    </dgm:pt>
    <dgm:pt modelId="{57886BDB-AA61-42EB-B740-5EB33DD7E172}" type="parTrans" cxnId="{4A6A0F02-6E1C-415E-ABBF-5D4C8B9BE895}">
      <dgm:prSet/>
      <dgm:spPr/>
      <dgm:t>
        <a:bodyPr/>
        <a:lstStyle/>
        <a:p>
          <a:endParaRPr lang="en-US"/>
        </a:p>
      </dgm:t>
    </dgm:pt>
    <dgm:pt modelId="{E384EA31-D8D0-4D12-B439-7A9F0A1AE924}" type="sibTrans" cxnId="{4A6A0F02-6E1C-415E-ABBF-5D4C8B9BE895}">
      <dgm:prSet/>
      <dgm:spPr/>
      <dgm:t>
        <a:bodyPr/>
        <a:lstStyle/>
        <a:p>
          <a:endParaRPr lang="en-US"/>
        </a:p>
      </dgm:t>
    </dgm:pt>
    <dgm:pt modelId="{E83A584E-671A-4686-9A20-123F3481B284}">
      <dgm:prSet/>
      <dgm:spPr/>
      <dgm:t>
        <a:bodyPr/>
        <a:lstStyle/>
        <a:p>
          <a:r>
            <a:rPr lang="en-US"/>
            <a:t>Assumptions for Logistic Regression:</a:t>
          </a:r>
        </a:p>
      </dgm:t>
    </dgm:pt>
    <dgm:pt modelId="{F81B30BA-FB7E-483B-A035-626EDA9DF63C}" type="parTrans" cxnId="{93BFC22A-C679-4AAB-A6E0-8CF9A8487B01}">
      <dgm:prSet/>
      <dgm:spPr/>
      <dgm:t>
        <a:bodyPr/>
        <a:lstStyle/>
        <a:p>
          <a:endParaRPr lang="en-US"/>
        </a:p>
      </dgm:t>
    </dgm:pt>
    <dgm:pt modelId="{967C846A-27E0-4056-931E-12592922B81D}" type="sibTrans" cxnId="{93BFC22A-C679-4AAB-A6E0-8CF9A8487B01}">
      <dgm:prSet/>
      <dgm:spPr/>
      <dgm:t>
        <a:bodyPr/>
        <a:lstStyle/>
        <a:p>
          <a:endParaRPr lang="en-US"/>
        </a:p>
      </dgm:t>
    </dgm:pt>
    <dgm:pt modelId="{20E15030-4BD1-4F17-A592-59F0CD3F8D99}">
      <dgm:prSet/>
      <dgm:spPr/>
      <dgm:t>
        <a:bodyPr/>
        <a:lstStyle/>
        <a:p>
          <a:r>
            <a:rPr lang="en-US"/>
            <a:t>The dependent variable must be categorical in nature.</a:t>
          </a:r>
        </a:p>
      </dgm:t>
    </dgm:pt>
    <dgm:pt modelId="{0823FA64-A98B-4234-AFB8-2C74F31D194F}" type="parTrans" cxnId="{853A2D52-F6BF-4551-901C-E00CD6D1169F}">
      <dgm:prSet/>
      <dgm:spPr/>
      <dgm:t>
        <a:bodyPr/>
        <a:lstStyle/>
        <a:p>
          <a:endParaRPr lang="en-US"/>
        </a:p>
      </dgm:t>
    </dgm:pt>
    <dgm:pt modelId="{C9D45550-F641-4C88-84F4-F67CBE1D96AC}" type="sibTrans" cxnId="{853A2D52-F6BF-4551-901C-E00CD6D1169F}">
      <dgm:prSet/>
      <dgm:spPr/>
      <dgm:t>
        <a:bodyPr/>
        <a:lstStyle/>
        <a:p>
          <a:endParaRPr lang="en-US"/>
        </a:p>
      </dgm:t>
    </dgm:pt>
    <dgm:pt modelId="{F9EA0B59-879B-495F-9965-0D08916B50FF}">
      <dgm:prSet/>
      <dgm:spPr/>
      <dgm:t>
        <a:bodyPr/>
        <a:lstStyle/>
        <a:p>
          <a:r>
            <a:rPr lang="en-US"/>
            <a:t>The independent variable should not have multi-collinearity.</a:t>
          </a:r>
        </a:p>
      </dgm:t>
    </dgm:pt>
    <dgm:pt modelId="{18CD6E89-89A7-410F-A007-7250B42A2A97}" type="parTrans" cxnId="{5359EB64-AE17-4A66-91E6-7798B42A4465}">
      <dgm:prSet/>
      <dgm:spPr/>
      <dgm:t>
        <a:bodyPr/>
        <a:lstStyle/>
        <a:p>
          <a:endParaRPr lang="en-US"/>
        </a:p>
      </dgm:t>
    </dgm:pt>
    <dgm:pt modelId="{02499D87-73FB-4C6C-A41F-7C4A4EC5066F}" type="sibTrans" cxnId="{5359EB64-AE17-4A66-91E6-7798B42A4465}">
      <dgm:prSet/>
      <dgm:spPr/>
      <dgm:t>
        <a:bodyPr/>
        <a:lstStyle/>
        <a:p>
          <a:endParaRPr lang="en-US"/>
        </a:p>
      </dgm:t>
    </dgm:pt>
    <dgm:pt modelId="{7F780C09-884A-4766-B6EE-C3744E0FA8AC}" type="pres">
      <dgm:prSet presAssocID="{83B91886-3F74-41FB-A2A3-28454A1C7F87}" presName="cycle" presStyleCnt="0">
        <dgm:presLayoutVars>
          <dgm:dir/>
          <dgm:resizeHandles val="exact"/>
        </dgm:presLayoutVars>
      </dgm:prSet>
      <dgm:spPr/>
    </dgm:pt>
    <dgm:pt modelId="{28CB51AC-2E22-45CB-A51D-F15999954334}" type="pres">
      <dgm:prSet presAssocID="{81C68F78-CD02-4387-A3F5-D00C6BFA7CAA}" presName="node" presStyleLbl="node1" presStyleIdx="0" presStyleCnt="3">
        <dgm:presLayoutVars>
          <dgm:bulletEnabled val="1"/>
        </dgm:presLayoutVars>
      </dgm:prSet>
      <dgm:spPr/>
    </dgm:pt>
    <dgm:pt modelId="{CE7E74D0-5D37-4C40-A59D-F77712A41ACE}" type="pres">
      <dgm:prSet presAssocID="{D3C93274-0D6C-4D3C-80E3-3EE8E4C30DCA}" presName="sibTrans" presStyleLbl="sibTrans2D1" presStyleIdx="0" presStyleCnt="3"/>
      <dgm:spPr/>
    </dgm:pt>
    <dgm:pt modelId="{9E6168BD-F5D3-4DD1-AC98-00679EFEAEA1}" type="pres">
      <dgm:prSet presAssocID="{D3C93274-0D6C-4D3C-80E3-3EE8E4C30DCA}" presName="connectorText" presStyleLbl="sibTrans2D1" presStyleIdx="0" presStyleCnt="3"/>
      <dgm:spPr/>
    </dgm:pt>
    <dgm:pt modelId="{7A099721-36CC-4968-8908-4385727130C9}" type="pres">
      <dgm:prSet presAssocID="{E68106A5-7F07-4D68-BCB4-63D85FCECEFC}" presName="node" presStyleLbl="node1" presStyleIdx="1" presStyleCnt="3">
        <dgm:presLayoutVars>
          <dgm:bulletEnabled val="1"/>
        </dgm:presLayoutVars>
      </dgm:prSet>
      <dgm:spPr/>
    </dgm:pt>
    <dgm:pt modelId="{8BAD307E-52EC-47E1-A49D-0993F569A291}" type="pres">
      <dgm:prSet presAssocID="{E384EA31-D8D0-4D12-B439-7A9F0A1AE924}" presName="sibTrans" presStyleLbl="sibTrans2D1" presStyleIdx="1" presStyleCnt="3"/>
      <dgm:spPr/>
    </dgm:pt>
    <dgm:pt modelId="{F0F9CF96-6993-4801-955B-CD3AE2BBE6B4}" type="pres">
      <dgm:prSet presAssocID="{E384EA31-D8D0-4D12-B439-7A9F0A1AE924}" presName="connectorText" presStyleLbl="sibTrans2D1" presStyleIdx="1" presStyleCnt="3"/>
      <dgm:spPr/>
    </dgm:pt>
    <dgm:pt modelId="{07B1E933-959C-486A-9AC1-5EA1ACBCD6F5}" type="pres">
      <dgm:prSet presAssocID="{E83A584E-671A-4686-9A20-123F3481B284}" presName="node" presStyleLbl="node1" presStyleIdx="2" presStyleCnt="3">
        <dgm:presLayoutVars>
          <dgm:bulletEnabled val="1"/>
        </dgm:presLayoutVars>
      </dgm:prSet>
      <dgm:spPr/>
    </dgm:pt>
    <dgm:pt modelId="{4EDCEBA9-1E57-4F9B-9702-B0C3E7B7A76F}" type="pres">
      <dgm:prSet presAssocID="{967C846A-27E0-4056-931E-12592922B81D}" presName="sibTrans" presStyleLbl="sibTrans2D1" presStyleIdx="2" presStyleCnt="3"/>
      <dgm:spPr/>
    </dgm:pt>
    <dgm:pt modelId="{A5DD5F35-19CB-4385-8DC7-F193B4784AFD}" type="pres">
      <dgm:prSet presAssocID="{967C846A-27E0-4056-931E-12592922B81D}" presName="connectorText" presStyleLbl="sibTrans2D1" presStyleIdx="2" presStyleCnt="3"/>
      <dgm:spPr/>
    </dgm:pt>
  </dgm:ptLst>
  <dgm:cxnLst>
    <dgm:cxn modelId="{4A6A0F02-6E1C-415E-ABBF-5D4C8B9BE895}" srcId="{83B91886-3F74-41FB-A2A3-28454A1C7F87}" destId="{E68106A5-7F07-4D68-BCB4-63D85FCECEFC}" srcOrd="1" destOrd="0" parTransId="{57886BDB-AA61-42EB-B740-5EB33DD7E172}" sibTransId="{E384EA31-D8D0-4D12-B439-7A9F0A1AE924}"/>
    <dgm:cxn modelId="{A905E80A-8383-43A7-8ACF-7C5702649F1A}" type="presOf" srcId="{83B91886-3F74-41FB-A2A3-28454A1C7F87}" destId="{7F780C09-884A-4766-B6EE-C3744E0FA8AC}" srcOrd="0" destOrd="0" presId="urn:microsoft.com/office/officeart/2005/8/layout/cycle2"/>
    <dgm:cxn modelId="{6E88D723-1B87-43FB-8FC0-E5169607AB1E}" type="presOf" srcId="{D3C93274-0D6C-4D3C-80E3-3EE8E4C30DCA}" destId="{9E6168BD-F5D3-4DD1-AC98-00679EFEAEA1}" srcOrd="1" destOrd="0" presId="urn:microsoft.com/office/officeart/2005/8/layout/cycle2"/>
    <dgm:cxn modelId="{93BFC22A-C679-4AAB-A6E0-8CF9A8487B01}" srcId="{83B91886-3F74-41FB-A2A3-28454A1C7F87}" destId="{E83A584E-671A-4686-9A20-123F3481B284}" srcOrd="2" destOrd="0" parTransId="{F81B30BA-FB7E-483B-A035-626EDA9DF63C}" sibTransId="{967C846A-27E0-4056-931E-12592922B81D}"/>
    <dgm:cxn modelId="{08E68E33-FB6D-4DDD-BFE8-DFEDB7482F06}" type="presOf" srcId="{D3C93274-0D6C-4D3C-80E3-3EE8E4C30DCA}" destId="{CE7E74D0-5D37-4C40-A59D-F77712A41ACE}" srcOrd="0" destOrd="0" presId="urn:microsoft.com/office/officeart/2005/8/layout/cycle2"/>
    <dgm:cxn modelId="{89C3463D-3B87-47E6-89D1-D1503EDF24EC}" type="presOf" srcId="{81C68F78-CD02-4387-A3F5-D00C6BFA7CAA}" destId="{28CB51AC-2E22-45CB-A51D-F15999954334}" srcOrd="0" destOrd="0" presId="urn:microsoft.com/office/officeart/2005/8/layout/cycle2"/>
    <dgm:cxn modelId="{2630815E-70D4-4ED4-ACD9-60107D4C3D22}" type="presOf" srcId="{E384EA31-D8D0-4D12-B439-7A9F0A1AE924}" destId="{8BAD307E-52EC-47E1-A49D-0993F569A291}" srcOrd="0" destOrd="0" presId="urn:microsoft.com/office/officeart/2005/8/layout/cycle2"/>
    <dgm:cxn modelId="{F163FE61-D468-48CF-BD7E-B1EF93C582A8}" srcId="{83B91886-3F74-41FB-A2A3-28454A1C7F87}" destId="{81C68F78-CD02-4387-A3F5-D00C6BFA7CAA}" srcOrd="0" destOrd="0" parTransId="{C1811708-E006-4EA5-9A45-60FE1C25E3B7}" sibTransId="{D3C93274-0D6C-4D3C-80E3-3EE8E4C30DCA}"/>
    <dgm:cxn modelId="{5359EB64-AE17-4A66-91E6-7798B42A4465}" srcId="{E83A584E-671A-4686-9A20-123F3481B284}" destId="{F9EA0B59-879B-495F-9965-0D08916B50FF}" srcOrd="1" destOrd="0" parTransId="{18CD6E89-89A7-410F-A007-7250B42A2A97}" sibTransId="{02499D87-73FB-4C6C-A41F-7C4A4EC5066F}"/>
    <dgm:cxn modelId="{68F01C70-DAAC-49F5-929F-4176AF218D91}" type="presOf" srcId="{967C846A-27E0-4056-931E-12592922B81D}" destId="{4EDCEBA9-1E57-4F9B-9702-B0C3E7B7A76F}" srcOrd="0" destOrd="0" presId="urn:microsoft.com/office/officeart/2005/8/layout/cycle2"/>
    <dgm:cxn modelId="{853A2D52-F6BF-4551-901C-E00CD6D1169F}" srcId="{E83A584E-671A-4686-9A20-123F3481B284}" destId="{20E15030-4BD1-4F17-A592-59F0CD3F8D99}" srcOrd="0" destOrd="0" parTransId="{0823FA64-A98B-4234-AFB8-2C74F31D194F}" sibTransId="{C9D45550-F641-4C88-84F4-F67CBE1D96AC}"/>
    <dgm:cxn modelId="{E1C54B7D-3497-4CB2-AE0C-74CF09EFB3A0}" type="presOf" srcId="{967C846A-27E0-4056-931E-12592922B81D}" destId="{A5DD5F35-19CB-4385-8DC7-F193B4784AFD}" srcOrd="1" destOrd="0" presId="urn:microsoft.com/office/officeart/2005/8/layout/cycle2"/>
    <dgm:cxn modelId="{A4C9D090-A9E2-4737-9219-44EEFAF5F682}" type="presOf" srcId="{E83A584E-671A-4686-9A20-123F3481B284}" destId="{07B1E933-959C-486A-9AC1-5EA1ACBCD6F5}" srcOrd="0" destOrd="0" presId="urn:microsoft.com/office/officeart/2005/8/layout/cycle2"/>
    <dgm:cxn modelId="{2D8CF7CE-7879-405F-AE02-8977D8CC375B}" type="presOf" srcId="{E68106A5-7F07-4D68-BCB4-63D85FCECEFC}" destId="{7A099721-36CC-4968-8908-4385727130C9}" srcOrd="0" destOrd="0" presId="urn:microsoft.com/office/officeart/2005/8/layout/cycle2"/>
    <dgm:cxn modelId="{A105CDD2-1886-447F-B920-D216585BE983}" type="presOf" srcId="{F9EA0B59-879B-495F-9965-0D08916B50FF}" destId="{07B1E933-959C-486A-9AC1-5EA1ACBCD6F5}" srcOrd="0" destOrd="2" presId="urn:microsoft.com/office/officeart/2005/8/layout/cycle2"/>
    <dgm:cxn modelId="{76EC26EB-8B28-4293-9669-4B15B1F77FAE}" type="presOf" srcId="{20E15030-4BD1-4F17-A592-59F0CD3F8D99}" destId="{07B1E933-959C-486A-9AC1-5EA1ACBCD6F5}" srcOrd="0" destOrd="1" presId="urn:microsoft.com/office/officeart/2005/8/layout/cycle2"/>
    <dgm:cxn modelId="{85F08CF5-8058-46D7-9648-66FC12425CCA}" type="presOf" srcId="{E384EA31-D8D0-4D12-B439-7A9F0A1AE924}" destId="{F0F9CF96-6993-4801-955B-CD3AE2BBE6B4}" srcOrd="1" destOrd="0" presId="urn:microsoft.com/office/officeart/2005/8/layout/cycle2"/>
    <dgm:cxn modelId="{C7580412-2184-40BF-8254-8A1A2F35AC99}" type="presParOf" srcId="{7F780C09-884A-4766-B6EE-C3744E0FA8AC}" destId="{28CB51AC-2E22-45CB-A51D-F15999954334}" srcOrd="0" destOrd="0" presId="urn:microsoft.com/office/officeart/2005/8/layout/cycle2"/>
    <dgm:cxn modelId="{18EE548D-2F94-4D3A-98F0-94FEAF50828D}" type="presParOf" srcId="{7F780C09-884A-4766-B6EE-C3744E0FA8AC}" destId="{CE7E74D0-5D37-4C40-A59D-F77712A41ACE}" srcOrd="1" destOrd="0" presId="urn:microsoft.com/office/officeart/2005/8/layout/cycle2"/>
    <dgm:cxn modelId="{20C21F52-1013-49F8-B61C-8069F1206515}" type="presParOf" srcId="{CE7E74D0-5D37-4C40-A59D-F77712A41ACE}" destId="{9E6168BD-F5D3-4DD1-AC98-00679EFEAEA1}" srcOrd="0" destOrd="0" presId="urn:microsoft.com/office/officeart/2005/8/layout/cycle2"/>
    <dgm:cxn modelId="{F5956319-B4EC-4D27-BE4C-66C48C716E5C}" type="presParOf" srcId="{7F780C09-884A-4766-B6EE-C3744E0FA8AC}" destId="{7A099721-36CC-4968-8908-4385727130C9}" srcOrd="2" destOrd="0" presId="urn:microsoft.com/office/officeart/2005/8/layout/cycle2"/>
    <dgm:cxn modelId="{3679E014-0B14-41E3-A242-541B633897DE}" type="presParOf" srcId="{7F780C09-884A-4766-B6EE-C3744E0FA8AC}" destId="{8BAD307E-52EC-47E1-A49D-0993F569A291}" srcOrd="3" destOrd="0" presId="urn:microsoft.com/office/officeart/2005/8/layout/cycle2"/>
    <dgm:cxn modelId="{3864AC9D-275F-4FB5-B9D0-2D16BCA902BB}" type="presParOf" srcId="{8BAD307E-52EC-47E1-A49D-0993F569A291}" destId="{F0F9CF96-6993-4801-955B-CD3AE2BBE6B4}" srcOrd="0" destOrd="0" presId="urn:microsoft.com/office/officeart/2005/8/layout/cycle2"/>
    <dgm:cxn modelId="{977EEFD1-E1B5-4828-AAC4-E91E0A6590C0}" type="presParOf" srcId="{7F780C09-884A-4766-B6EE-C3744E0FA8AC}" destId="{07B1E933-959C-486A-9AC1-5EA1ACBCD6F5}" srcOrd="4" destOrd="0" presId="urn:microsoft.com/office/officeart/2005/8/layout/cycle2"/>
    <dgm:cxn modelId="{C064E53F-E36C-4538-ABED-BC1109109723}" type="presParOf" srcId="{7F780C09-884A-4766-B6EE-C3744E0FA8AC}" destId="{4EDCEBA9-1E57-4F9B-9702-B0C3E7B7A76F}" srcOrd="5" destOrd="0" presId="urn:microsoft.com/office/officeart/2005/8/layout/cycle2"/>
    <dgm:cxn modelId="{95C48F14-6061-404C-95FD-08FEDB0E30A6}" type="presParOf" srcId="{4EDCEBA9-1E57-4F9B-9702-B0C3E7B7A76F}" destId="{A5DD5F35-19CB-4385-8DC7-F193B4784AFD}"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54E537-98CD-4ADB-BB53-6A5CD3C16620}">
      <dsp:nvSpPr>
        <dsp:cNvPr id="0" name=""/>
        <dsp:cNvSpPr/>
      </dsp:nvSpPr>
      <dsp:spPr>
        <a:xfrm>
          <a:off x="0" y="0"/>
          <a:ext cx="5614146" cy="1279056"/>
        </a:xfrm>
        <a:prstGeom prst="roundRect">
          <a:avLst>
            <a:gd name="adj" fmla="val 10000"/>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Industries are increasing their sales using product quality certification.</a:t>
          </a:r>
        </a:p>
      </dsp:txBody>
      <dsp:txXfrm>
        <a:off x="37462" y="37462"/>
        <a:ext cx="4233945" cy="1204132"/>
      </dsp:txXfrm>
    </dsp:sp>
    <dsp:sp modelId="{D2D380B3-3F6F-4E61-A121-033CDDC1BE0A}">
      <dsp:nvSpPr>
        <dsp:cNvPr id="0" name=""/>
        <dsp:cNvSpPr/>
      </dsp:nvSpPr>
      <dsp:spPr>
        <a:xfrm>
          <a:off x="495365" y="1492232"/>
          <a:ext cx="5614146" cy="1279056"/>
        </a:xfrm>
        <a:prstGeom prst="roundRect">
          <a:avLst>
            <a:gd name="adj" fmla="val 10000"/>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Nowadays, all over the world wine is a regularly used beverage and the industries are using the certification of product quality to increases their value in the market.</a:t>
          </a:r>
        </a:p>
      </dsp:txBody>
      <dsp:txXfrm>
        <a:off x="532827" y="1529694"/>
        <a:ext cx="4212469" cy="1204132"/>
      </dsp:txXfrm>
    </dsp:sp>
    <dsp:sp modelId="{F3DE21F9-A3C8-40BF-BFD4-221FCF40006D}">
      <dsp:nvSpPr>
        <dsp:cNvPr id="0" name=""/>
        <dsp:cNvSpPr/>
      </dsp:nvSpPr>
      <dsp:spPr>
        <a:xfrm>
          <a:off x="990731" y="2984465"/>
          <a:ext cx="5614146" cy="1279056"/>
        </a:xfrm>
        <a:prstGeom prst="roundRect">
          <a:avLst>
            <a:gd name="adj" fmla="val 10000"/>
          </a:avLst>
        </a:prstGeom>
        <a:gradFill rotWithShape="0">
          <a:gsLst>
            <a:gs pos="0">
              <a:schemeClr val="accent6">
                <a:hueOff val="0"/>
                <a:satOff val="0"/>
                <a:lumOff val="0"/>
                <a:alphaOff val="0"/>
                <a:tint val="96000"/>
                <a:lumMod val="104000"/>
              </a:schemeClr>
            </a:gs>
            <a:gs pos="100000">
              <a:schemeClr val="accent6">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US" sz="1500" kern="1200" dirty="0"/>
            <a:t>Previously, testing of product quality will be done at the end of the production, this is time taking process and it requires a lot of resources such as the need for various human experts for the assessment of product quality which makes this process very expensive</a:t>
          </a:r>
        </a:p>
      </dsp:txBody>
      <dsp:txXfrm>
        <a:off x="1028193" y="3021927"/>
        <a:ext cx="4212469" cy="1204132"/>
      </dsp:txXfrm>
    </dsp:sp>
    <dsp:sp modelId="{674360AB-902E-435F-B76D-F86725062073}">
      <dsp:nvSpPr>
        <dsp:cNvPr id="0" name=""/>
        <dsp:cNvSpPr/>
      </dsp:nvSpPr>
      <dsp:spPr>
        <a:xfrm>
          <a:off x="4782759" y="969951"/>
          <a:ext cx="831386" cy="831386"/>
        </a:xfrm>
        <a:prstGeom prst="downArrow">
          <a:avLst>
            <a:gd name="adj1" fmla="val 55000"/>
            <a:gd name="adj2" fmla="val 45000"/>
          </a:avLst>
        </a:prstGeom>
        <a:solidFill>
          <a:schemeClr val="accent6">
            <a:alpha val="90000"/>
            <a:tint val="40000"/>
            <a:hueOff val="0"/>
            <a:satOff val="0"/>
            <a:lumOff val="0"/>
            <a:alphaOff val="0"/>
          </a:schemeClr>
        </a:solidFill>
        <a:ln w="9525" cap="rnd"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969821" y="969951"/>
        <a:ext cx="457262" cy="625618"/>
      </dsp:txXfrm>
    </dsp:sp>
    <dsp:sp modelId="{1A74FE81-CF40-41FB-BF8B-F2E0DAB34034}">
      <dsp:nvSpPr>
        <dsp:cNvPr id="0" name=""/>
        <dsp:cNvSpPr/>
      </dsp:nvSpPr>
      <dsp:spPr>
        <a:xfrm>
          <a:off x="5278125" y="2453656"/>
          <a:ext cx="831386" cy="831386"/>
        </a:xfrm>
        <a:prstGeom prst="downArrow">
          <a:avLst>
            <a:gd name="adj1" fmla="val 55000"/>
            <a:gd name="adj2" fmla="val 45000"/>
          </a:avLst>
        </a:prstGeom>
        <a:solidFill>
          <a:schemeClr val="accent6">
            <a:alpha val="90000"/>
            <a:tint val="40000"/>
            <a:hueOff val="0"/>
            <a:satOff val="0"/>
            <a:lumOff val="0"/>
            <a:alphaOff val="0"/>
          </a:schemeClr>
        </a:solidFill>
        <a:ln w="9525" cap="rnd" cmpd="sng" algn="ctr">
          <a:solidFill>
            <a:schemeClr val="accent6">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465187" y="2453656"/>
        <a:ext cx="457262" cy="6256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CB51AC-2E22-45CB-A51D-F15999954334}">
      <dsp:nvSpPr>
        <dsp:cNvPr id="0" name=""/>
        <dsp:cNvSpPr/>
      </dsp:nvSpPr>
      <dsp:spPr>
        <a:xfrm>
          <a:off x="2656596" y="414"/>
          <a:ext cx="2180896" cy="2180896"/>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t>Logistic regression predicts the output of a categorical dependent variable. Therefore the outcome must be a categorical or discrete value. It can be either Yes or No, 0 or 1, true or False, etc. but instead of giving the exact value as 0 and 1, </a:t>
          </a:r>
          <a:r>
            <a:rPr lang="en-US" sz="1000" b="1" kern="1200"/>
            <a:t>it gives the probabilistic values which lie between 0 and 1</a:t>
          </a:r>
          <a:r>
            <a:rPr lang="en-US" sz="1000" kern="1200"/>
            <a:t>.</a:t>
          </a:r>
        </a:p>
      </dsp:txBody>
      <dsp:txXfrm>
        <a:off x="2975981" y="319799"/>
        <a:ext cx="1542126" cy="1542126"/>
      </dsp:txXfrm>
    </dsp:sp>
    <dsp:sp modelId="{CE7E74D0-5D37-4C40-A59D-F77712A41ACE}">
      <dsp:nvSpPr>
        <dsp:cNvPr id="0" name=""/>
        <dsp:cNvSpPr/>
      </dsp:nvSpPr>
      <dsp:spPr>
        <a:xfrm rot="3600000">
          <a:off x="4267493" y="2129686"/>
          <a:ext cx="583592" cy="7360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4311263" y="2201085"/>
        <a:ext cx="408514" cy="441632"/>
      </dsp:txXfrm>
    </dsp:sp>
    <dsp:sp modelId="{7A099721-36CC-4968-8908-4385727130C9}">
      <dsp:nvSpPr>
        <dsp:cNvPr id="0" name=""/>
        <dsp:cNvSpPr/>
      </dsp:nvSpPr>
      <dsp:spPr>
        <a:xfrm>
          <a:off x="4297603" y="2842722"/>
          <a:ext cx="2180896" cy="2180896"/>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t>Logistic Regression is much similar to the Linear Regression except that how they are used. Linear Regression is used for solving Regression problems, whereas </a:t>
          </a:r>
          <a:r>
            <a:rPr lang="en-US" sz="1000" b="1" kern="1200"/>
            <a:t>Logistic regression is used for solving the classification problems</a:t>
          </a:r>
          <a:r>
            <a:rPr lang="en-US" sz="1000" kern="1200"/>
            <a:t>.</a:t>
          </a:r>
        </a:p>
      </dsp:txBody>
      <dsp:txXfrm>
        <a:off x="4616988" y="3162107"/>
        <a:ext cx="1542126" cy="1542126"/>
      </dsp:txXfrm>
    </dsp:sp>
    <dsp:sp modelId="{8BAD307E-52EC-47E1-A49D-0993F569A291}">
      <dsp:nvSpPr>
        <dsp:cNvPr id="0" name=""/>
        <dsp:cNvSpPr/>
      </dsp:nvSpPr>
      <dsp:spPr>
        <a:xfrm rot="10800000">
          <a:off x="3471764" y="3565144"/>
          <a:ext cx="583592" cy="7360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rot="10800000">
        <a:off x="3646842" y="3712354"/>
        <a:ext cx="408514" cy="441632"/>
      </dsp:txXfrm>
    </dsp:sp>
    <dsp:sp modelId="{07B1E933-959C-486A-9AC1-5EA1ACBCD6F5}">
      <dsp:nvSpPr>
        <dsp:cNvPr id="0" name=""/>
        <dsp:cNvSpPr/>
      </dsp:nvSpPr>
      <dsp:spPr>
        <a:xfrm>
          <a:off x="1015588" y="2842722"/>
          <a:ext cx="2180896" cy="2180896"/>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l" defTabSz="444500">
            <a:lnSpc>
              <a:spcPct val="90000"/>
            </a:lnSpc>
            <a:spcBef>
              <a:spcPct val="0"/>
            </a:spcBef>
            <a:spcAft>
              <a:spcPct val="35000"/>
            </a:spcAft>
            <a:buNone/>
          </a:pPr>
          <a:r>
            <a:rPr lang="en-US" sz="1000" kern="1200"/>
            <a:t>Assumptions for Logistic Regression:</a:t>
          </a:r>
        </a:p>
        <a:p>
          <a:pPr marL="57150" lvl="1" indent="-57150" algn="l" defTabSz="355600">
            <a:lnSpc>
              <a:spcPct val="90000"/>
            </a:lnSpc>
            <a:spcBef>
              <a:spcPct val="0"/>
            </a:spcBef>
            <a:spcAft>
              <a:spcPct val="15000"/>
            </a:spcAft>
            <a:buChar char="•"/>
          </a:pPr>
          <a:r>
            <a:rPr lang="en-US" sz="800" kern="1200"/>
            <a:t>The dependent variable must be categorical in nature.</a:t>
          </a:r>
        </a:p>
        <a:p>
          <a:pPr marL="57150" lvl="1" indent="-57150" algn="l" defTabSz="355600">
            <a:lnSpc>
              <a:spcPct val="90000"/>
            </a:lnSpc>
            <a:spcBef>
              <a:spcPct val="0"/>
            </a:spcBef>
            <a:spcAft>
              <a:spcPct val="15000"/>
            </a:spcAft>
            <a:buChar char="•"/>
          </a:pPr>
          <a:r>
            <a:rPr lang="en-US" sz="800" kern="1200"/>
            <a:t>The independent variable should not have multi-collinearity.</a:t>
          </a:r>
        </a:p>
      </dsp:txBody>
      <dsp:txXfrm>
        <a:off x="1334973" y="3162107"/>
        <a:ext cx="1542126" cy="1542126"/>
      </dsp:txXfrm>
    </dsp:sp>
    <dsp:sp modelId="{4EDCEBA9-1E57-4F9B-9702-B0C3E7B7A76F}">
      <dsp:nvSpPr>
        <dsp:cNvPr id="0" name=""/>
        <dsp:cNvSpPr/>
      </dsp:nvSpPr>
      <dsp:spPr>
        <a:xfrm rot="18000000">
          <a:off x="2626485" y="2158294"/>
          <a:ext cx="583592" cy="7360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US" sz="800" kern="1200"/>
        </a:p>
      </dsp:txBody>
      <dsp:txXfrm>
        <a:off x="2670255" y="2381315"/>
        <a:ext cx="408514" cy="441632"/>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5/2/2023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5/2/2023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5/2/2023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7.jpe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6.png"/><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ww.pngall.com/wine-png"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jpeg"/><Relationship Id="rId1" Type="http://schemas.openxmlformats.org/officeDocument/2006/relationships/slideLayout" Target="../slideLayouts/slideLayout6.xml"/><Relationship Id="rId5" Type="http://schemas.openxmlformats.org/officeDocument/2006/relationships/hyperlink" Target="https://creativecommons.org/licenses/by-nc-nd/3.0/" TargetMode="External"/><Relationship Id="rId4" Type="http://schemas.openxmlformats.org/officeDocument/2006/relationships/hyperlink" Target="https://mindzpeak.blogspot.com/2013/"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hemeOverride" Target="../theme/themeOverride2.xml"/><Relationship Id="rId5" Type="http://schemas.openxmlformats.org/officeDocument/2006/relationships/hyperlink" Target="http://pngimg.com/download/9459" TargetMode="Externa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9.jpeg"/><Relationship Id="rId7" Type="http://schemas.openxmlformats.org/officeDocument/2006/relationships/diagramQuickStyle" Target="../diagrams/quickStyle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commons.wikimedia.org/wiki/File:Glass_of_Red_Wine_with_a_bottle_of_Red_Wine_-_Evan_Swigart.jpg" TargetMode="External"/><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s://www.analyticsvidhya.com/blog/2022/01/machine-learning-algorithm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D7A9AA5A-F6B5-4D1A-9F8C-0B6D0D928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913795" y="609600"/>
            <a:ext cx="10353762" cy="1257300"/>
          </a:xfrm>
        </p:spPr>
        <p:txBody>
          <a:bodyPr vert="horz" lIns="91440" tIns="45720" rIns="91440" bIns="45720" rtlCol="0" anchor="ctr">
            <a:normAutofit/>
          </a:bodyPr>
          <a:lstStyle/>
          <a:p>
            <a:r>
              <a:rPr lang="en-US" sz="4000" b="1"/>
              <a:t>Wine Quality Data Analysis By Using </a:t>
            </a:r>
            <a:br>
              <a:rPr lang="en-US" sz="4000" b="1"/>
            </a:br>
            <a:r>
              <a:rPr lang="en-US" sz="4000" b="1"/>
              <a:t>Machine Learning Model</a:t>
            </a:r>
            <a:endParaRPr lang="en-US" sz="4000"/>
          </a:p>
        </p:txBody>
      </p:sp>
      <p:pic>
        <p:nvPicPr>
          <p:cNvPr id="16" name="Picture 15">
            <a:extLst>
              <a:ext uri="{FF2B5EF4-FFF2-40B4-BE49-F238E27FC236}">
                <a16:creationId xmlns:a16="http://schemas.microsoft.com/office/drawing/2014/main" id="{C115FFBB-C8EA-4BA2-A5DD-FE3779505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914400" y="1998132"/>
            <a:ext cx="4333632" cy="3521077"/>
          </a:xfrm>
          <a:prstGeom prst="rect">
            <a:avLst/>
          </a:prstGeom>
        </p:spPr>
      </p:pic>
      <p:pic>
        <p:nvPicPr>
          <p:cNvPr id="4" name="Picture 4" descr="Free Images : shadow, drink, red wine, still life, tableware, material ...">
            <a:extLst>
              <a:ext uri="{FF2B5EF4-FFF2-40B4-BE49-F238E27FC236}">
                <a16:creationId xmlns:a16="http://schemas.microsoft.com/office/drawing/2014/main" id="{A9C39EAA-B9FF-B087-6DE5-7881700A93DF}"/>
              </a:ext>
            </a:extLst>
          </p:cNvPr>
          <p:cNvPicPr>
            <a:picLocks noChangeAspect="1"/>
          </p:cNvPicPr>
          <p:nvPr/>
        </p:nvPicPr>
        <p:blipFill rotWithShape="1">
          <a:blip r:embed="rId5"/>
          <a:srcRect l="21386" r="3" b="3"/>
          <a:stretch/>
        </p:blipFill>
        <p:spPr>
          <a:xfrm>
            <a:off x="911566" y="2129667"/>
            <a:ext cx="6314592" cy="4364135"/>
          </a:xfrm>
          <a:prstGeom prst="rect">
            <a:avLst/>
          </a:prstGeom>
        </p:spPr>
      </p:pic>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8475894" y="3370989"/>
            <a:ext cx="2793240" cy="2420211"/>
          </a:xfrm>
        </p:spPr>
        <p:txBody>
          <a:bodyPr vert="horz" lIns="91440" tIns="45720" rIns="91440" bIns="45720" rtlCol="0" anchor="ctr">
            <a:normAutofit/>
          </a:bodyPr>
          <a:lstStyle/>
          <a:p>
            <a:pPr algn="r"/>
            <a:r>
              <a:rPr lang="en-US">
                <a:solidFill>
                  <a:schemeClr val="tx2"/>
                </a:solidFill>
              </a:rPr>
              <a:t>By:-Karthik Reddy</a:t>
            </a:r>
            <a:endParaRPr lang="en-US"/>
          </a:p>
          <a:p>
            <a:pPr algn="r"/>
            <a:r>
              <a:rPr lang="en-US">
                <a:solidFill>
                  <a:schemeClr val="tx2"/>
                </a:solidFill>
              </a:rPr>
              <a:t>Sainath Reddy</a:t>
            </a:r>
            <a:endParaRPr lang="en-US">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algn="r"/>
            <a:r>
              <a:rPr lang="en-US">
                <a:solidFill>
                  <a:schemeClr val="tx2"/>
                </a:solidFill>
              </a:rPr>
              <a:t>Preetha  Ravi</a:t>
            </a:r>
            <a:endParaRPr lang="en-US">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algn="r"/>
            <a:r>
              <a:rPr lang="en-US" err="1">
                <a:solidFill>
                  <a:schemeClr val="tx2"/>
                </a:solidFill>
              </a:rPr>
              <a:t>Jothish</a:t>
            </a:r>
            <a:r>
              <a:rPr lang="en-US">
                <a:solidFill>
                  <a:schemeClr val="tx2"/>
                </a:solidFill>
              </a:rPr>
              <a:t>    Ps   </a:t>
            </a:r>
            <a:endParaRPr lang="en-US">
              <a:ln>
                <a:solidFill>
                  <a:prstClr val="black">
                    <a:lumMod val="75000"/>
                    <a:lumOff val="25000"/>
                    <a:alpha val="10000"/>
                  </a:prstClr>
                </a:solidFill>
              </a:ln>
              <a:solidFill>
                <a:schemeClr val="tx2"/>
              </a:solidFill>
              <a:effectLst>
                <a:outerShdw blurRad="9525" dist="25400" dir="14640000" algn="tl" rotWithShape="0">
                  <a:prstClr val="black">
                    <a:alpha val="30000"/>
                  </a:prstClr>
                </a:outerShdw>
              </a:effectLst>
            </a:endParaRPr>
          </a:p>
          <a:p>
            <a:pPr algn="l"/>
            <a:endParaRPr lang="en-US">
              <a:solidFill>
                <a:schemeClr val="tx2"/>
              </a:solidFill>
            </a:endParaRPr>
          </a:p>
        </p:txBody>
      </p:sp>
    </p:spTree>
    <p:extLst>
      <p:ext uri="{BB962C8B-B14F-4D97-AF65-F5344CB8AC3E}">
        <p14:creationId xmlns:p14="http://schemas.microsoft.com/office/powerpoint/2010/main" val="1946576508"/>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150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1500"/>
                                  </p:stCondLst>
                                  <p:iterate>
                                    <p:tmPct val="10000"/>
                                  </p:iterate>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700"/>
                                        <p:tgtEl>
                                          <p:spTgt spid="3">
                                            <p:txEl>
                                              <p:pRg st="3" end="3"/>
                                            </p:txEl>
                                          </p:spTgt>
                                        </p:tgtEl>
                                      </p:cBhvr>
                                    </p:animEffect>
                                  </p:childTnLst>
                                </p:cTn>
                              </p:par>
                              <p:par>
                                <p:cTn id="23" presetID="10" presetClass="entr" presetSubtype="0" fill="hold" grpId="0" nodeType="withEffect">
                                  <p:stCondLst>
                                    <p:cond delay="1000"/>
                                  </p:stCondLst>
                                  <p:iterate>
                                    <p:tmPct val="10000"/>
                                  </p:iterate>
                                  <p:childTnLst>
                                    <p:set>
                                      <p:cBhvr>
                                        <p:cTn id="24" dur="1" fill="hold">
                                          <p:stCondLst>
                                            <p:cond delay="0"/>
                                          </p:stCondLst>
                                        </p:cTn>
                                        <p:tgtEl>
                                          <p:spTgt spid="2"/>
                                        </p:tgtEl>
                                        <p:attrNameLst>
                                          <p:attrName>style.visibility</p:attrName>
                                        </p:attrNameLst>
                                      </p:cBhvr>
                                      <p:to>
                                        <p:strVal val="visible"/>
                                      </p:to>
                                    </p:set>
                                    <p:animEffect transition="in" filter="fade">
                                      <p:cBhvr>
                                        <p:cTn id="2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2E987-1D02-5B99-A953-B1E228F8BAF7}"/>
              </a:ext>
            </a:extLst>
          </p:cNvPr>
          <p:cNvSpPr>
            <a:spLocks noGrp="1"/>
          </p:cNvSpPr>
          <p:nvPr>
            <p:ph type="title"/>
          </p:nvPr>
        </p:nvSpPr>
        <p:spPr>
          <a:xfrm>
            <a:off x="913795" y="609600"/>
            <a:ext cx="10478856" cy="1158241"/>
          </a:xfrm>
        </p:spPr>
        <p:txBody>
          <a:bodyPr>
            <a:normAutofit/>
          </a:bodyPr>
          <a:lstStyle/>
          <a:p>
            <a:r>
              <a:rPr lang="en-US" sz="3600" b="1" dirty="0">
                <a:ln>
                  <a:solidFill>
                    <a:prstClr val="black">
                      <a:lumMod val="75000"/>
                      <a:lumOff val="25000"/>
                      <a:alpha val="10000"/>
                    </a:prstClr>
                  </a:solidFill>
                </a:ln>
                <a:solidFill>
                  <a:schemeClr val="bg1">
                    <a:lumMod val="65000"/>
                    <a:lumOff val="35000"/>
                  </a:schemeClr>
                </a:solidFill>
                <a:effectLst>
                  <a:outerShdw blurRad="9525" dist="25400" dir="14640000" algn="tl" rotWithShape="0">
                    <a:prstClr val="black">
                      <a:alpha val="30000"/>
                    </a:prstClr>
                  </a:outerShdw>
                </a:effectLst>
              </a:rPr>
              <a:t>Decision Tree</a:t>
            </a:r>
            <a:endParaRPr lang="en-US" sz="3600" b="1" dirty="0">
              <a:solidFill>
                <a:schemeClr val="bg1">
                  <a:lumMod val="65000"/>
                  <a:lumOff val="35000"/>
                </a:schemeClr>
              </a:solidFill>
            </a:endParaRPr>
          </a:p>
        </p:txBody>
      </p:sp>
      <p:pic>
        <p:nvPicPr>
          <p:cNvPr id="5" name="Picture 5" descr="Diagram&#10;&#10;Description automatically generated">
            <a:extLst>
              <a:ext uri="{FF2B5EF4-FFF2-40B4-BE49-F238E27FC236}">
                <a16:creationId xmlns:a16="http://schemas.microsoft.com/office/drawing/2014/main" id="{29B87781-2612-61A0-42A6-1C6E0F2BED3D}"/>
              </a:ext>
            </a:extLst>
          </p:cNvPr>
          <p:cNvPicPr>
            <a:picLocks noGrp="1" noChangeAspect="1"/>
          </p:cNvPicPr>
          <p:nvPr>
            <p:ph idx="1"/>
          </p:nvPr>
        </p:nvPicPr>
        <p:blipFill>
          <a:blip r:embed="rId2"/>
          <a:stretch>
            <a:fillRect/>
          </a:stretch>
        </p:blipFill>
        <p:spPr>
          <a:xfrm>
            <a:off x="6740385" y="1945148"/>
            <a:ext cx="5198807" cy="3810000"/>
          </a:xfrm>
        </p:spPr>
      </p:pic>
      <p:sp>
        <p:nvSpPr>
          <p:cNvPr id="4" name="Text Placeholder 3">
            <a:extLst>
              <a:ext uri="{FF2B5EF4-FFF2-40B4-BE49-F238E27FC236}">
                <a16:creationId xmlns:a16="http://schemas.microsoft.com/office/drawing/2014/main" id="{E1F59B3A-652C-71C0-42CD-83E445286BA8}"/>
              </a:ext>
            </a:extLst>
          </p:cNvPr>
          <p:cNvSpPr>
            <a:spLocks noGrp="1"/>
          </p:cNvSpPr>
          <p:nvPr>
            <p:ph type="body" sz="half" idx="2"/>
          </p:nvPr>
        </p:nvSpPr>
        <p:spPr>
          <a:xfrm>
            <a:off x="913795" y="1948222"/>
            <a:ext cx="5587308" cy="4552540"/>
          </a:xfrm>
        </p:spPr>
        <p:txBody>
          <a:bodyPr/>
          <a:lstStyle/>
          <a:p>
            <a:pPr algn="l"/>
            <a:r>
              <a:rPr lang="en-US" sz="1800" dirty="0">
                <a:ln>
                  <a:solidFill>
                    <a:prstClr val="black">
                      <a:lumMod val="75000"/>
                      <a:lumOff val="25000"/>
                      <a:alpha val="10000"/>
                    </a:prstClr>
                  </a:solidFill>
                </a:ln>
                <a:solidFill>
                  <a:srgbClr val="000000"/>
                </a:solidFill>
                <a:effectLst>
                  <a:outerShdw blurRad="9525" dist="25400" dir="14640000" algn="tl" rotWithShape="0">
                    <a:prstClr val="black">
                      <a:alpha val="30000"/>
                    </a:prstClr>
                  </a:outerShdw>
                </a:effectLst>
                <a:ea typeface="+mn-lt"/>
                <a:cs typeface="+mn-lt"/>
              </a:rPr>
              <a:t> A decision tree is a structure that includes a root node, branches, and leaf nodes. Each internal node denotes a test on an attribute, each branch denotes the outcome of a test, and each leaf node holds a class label. The topmost node in the tree is the root node.</a:t>
            </a:r>
            <a:endParaRPr lang="en-US" sz="1800" dirty="0"/>
          </a:p>
          <a:p>
            <a:pPr algn="just"/>
            <a:r>
              <a:rPr lang="en-US" sz="1800">
                <a:ln>
                  <a:solidFill>
                    <a:prstClr val="black">
                      <a:lumMod val="75000"/>
                      <a:lumOff val="25000"/>
                      <a:alpha val="10000"/>
                    </a:prstClr>
                  </a:solidFill>
                </a:ln>
                <a:solidFill>
                  <a:srgbClr val="000000"/>
                </a:solidFill>
                <a:effectLst>
                  <a:outerShdw blurRad="9525" dist="25400" dir="14640000" algn="tl" rotWithShape="0">
                    <a:prstClr val="black">
                      <a:alpha val="30000"/>
                    </a:prstClr>
                  </a:outerShdw>
                </a:effectLst>
                <a:ea typeface="+mn-lt"/>
                <a:cs typeface="+mn-lt"/>
              </a:rPr>
              <a:t>The benefits of having a decision tree are as follows −</a:t>
            </a:r>
            <a:endParaRPr lang="en-US" sz="1800">
              <a:ln>
                <a:solidFill>
                  <a:prstClr val="black">
                    <a:lumMod val="75000"/>
                    <a:lumOff val="25000"/>
                    <a:alpha val="10000"/>
                  </a:prstClr>
                </a:solidFill>
              </a:ln>
              <a:effectLst>
                <a:outerShdw blurRad="9525" dist="25400" dir="14640000" algn="tl" rotWithShape="0">
                  <a:prstClr val="black">
                    <a:alpha val="30000"/>
                  </a:prstClr>
                </a:outerShdw>
              </a:effectLst>
            </a:endParaRPr>
          </a:p>
          <a:p>
            <a:pPr marL="285750" indent="-285750" algn="l">
              <a:buFont typeface="Wingdings" charset="2"/>
              <a:buChar char="q"/>
            </a:pPr>
            <a:r>
              <a:rPr lang="en-US" sz="1800">
                <a:ln>
                  <a:solidFill>
                    <a:prstClr val="black">
                      <a:lumMod val="75000"/>
                      <a:lumOff val="25000"/>
                      <a:alpha val="10000"/>
                    </a:prstClr>
                  </a:solidFill>
                </a:ln>
                <a:solidFill>
                  <a:schemeClr val="bg1"/>
                </a:solidFill>
                <a:effectLst>
                  <a:outerShdw blurRad="9525" dist="25400" dir="14640000" algn="tl" rotWithShape="0">
                    <a:prstClr val="black">
                      <a:alpha val="30000"/>
                    </a:prstClr>
                  </a:outerShdw>
                </a:effectLst>
                <a:ea typeface="+mn-lt"/>
                <a:cs typeface="+mn-lt"/>
              </a:rPr>
              <a:t>It does not require any domain knowledge.</a:t>
            </a:r>
            <a:endParaRPr lang="en-US" sz="1800">
              <a:ln>
                <a:solidFill>
                  <a:prstClr val="black">
                    <a:lumMod val="75000"/>
                    <a:lumOff val="25000"/>
                    <a:alpha val="10000"/>
                  </a:prstClr>
                </a:solidFill>
              </a:ln>
              <a:solidFill>
                <a:srgbClr val="F4EDD8"/>
              </a:solidFill>
              <a:effectLst>
                <a:outerShdw blurRad="9525" dist="25400" dir="14640000" algn="tl" rotWithShape="0">
                  <a:prstClr val="black">
                    <a:alpha val="30000"/>
                  </a:prstClr>
                </a:outerShdw>
              </a:effectLst>
            </a:endParaRPr>
          </a:p>
          <a:p>
            <a:pPr marL="285750" indent="-285750" algn="l">
              <a:buFont typeface="Wingdings" charset="2"/>
              <a:buChar char="q"/>
            </a:pPr>
            <a:r>
              <a:rPr lang="en-US" sz="1800">
                <a:ln>
                  <a:solidFill>
                    <a:prstClr val="black">
                      <a:lumMod val="75000"/>
                      <a:lumOff val="25000"/>
                      <a:alpha val="10000"/>
                    </a:prstClr>
                  </a:solidFill>
                </a:ln>
                <a:solidFill>
                  <a:schemeClr val="bg1"/>
                </a:solidFill>
                <a:effectLst>
                  <a:outerShdw blurRad="9525" dist="25400" dir="14640000" algn="tl" rotWithShape="0">
                    <a:prstClr val="black">
                      <a:alpha val="30000"/>
                    </a:prstClr>
                  </a:outerShdw>
                </a:effectLst>
                <a:ea typeface="+mn-lt"/>
                <a:cs typeface="+mn-lt"/>
              </a:rPr>
              <a:t>It is easy to comprehend.</a:t>
            </a:r>
            <a:endParaRPr lang="en-US" sz="1800">
              <a:ln>
                <a:solidFill>
                  <a:prstClr val="black">
                    <a:lumMod val="75000"/>
                    <a:lumOff val="25000"/>
                    <a:alpha val="10000"/>
                  </a:prstClr>
                </a:solidFill>
              </a:ln>
              <a:solidFill>
                <a:srgbClr val="F4EDD8"/>
              </a:solidFill>
              <a:effectLst>
                <a:outerShdw blurRad="9525" dist="25400" dir="14640000" algn="tl" rotWithShape="0">
                  <a:prstClr val="black">
                    <a:alpha val="30000"/>
                  </a:prstClr>
                </a:outerShdw>
              </a:effectLst>
            </a:endParaRPr>
          </a:p>
          <a:p>
            <a:pPr marL="285750" indent="-285750" algn="l">
              <a:buFont typeface="Wingdings" charset="2"/>
              <a:buChar char="q"/>
            </a:pPr>
            <a:r>
              <a:rPr lang="en-US" sz="1800">
                <a:ln>
                  <a:solidFill>
                    <a:prstClr val="black">
                      <a:lumMod val="75000"/>
                      <a:lumOff val="25000"/>
                      <a:alpha val="10000"/>
                    </a:prstClr>
                  </a:solidFill>
                </a:ln>
                <a:solidFill>
                  <a:schemeClr val="bg1"/>
                </a:solidFill>
                <a:effectLst>
                  <a:outerShdw blurRad="9525" dist="25400" dir="14640000" algn="tl" rotWithShape="0">
                    <a:prstClr val="black">
                      <a:alpha val="30000"/>
                    </a:prstClr>
                  </a:outerShdw>
                </a:effectLst>
                <a:ea typeface="+mn-lt"/>
                <a:cs typeface="+mn-lt"/>
              </a:rPr>
              <a:t>The learning and classification steps of a decision tree are simple and fast.</a:t>
            </a:r>
            <a:endParaRPr lang="en-US" sz="1800">
              <a:ln>
                <a:solidFill>
                  <a:prstClr val="black">
                    <a:lumMod val="75000"/>
                    <a:lumOff val="25000"/>
                    <a:alpha val="10000"/>
                  </a:prstClr>
                </a:solidFill>
              </a:ln>
              <a:solidFill>
                <a:srgbClr val="F4EDD8"/>
              </a:solidFill>
              <a:effectLst>
                <a:outerShdw blurRad="9525" dist="25400" dir="14640000" algn="tl" rotWithShape="0">
                  <a:prstClr val="black">
                    <a:alpha val="30000"/>
                  </a:prstClr>
                </a:outerShdw>
              </a:effectLst>
            </a:endParaRPr>
          </a:p>
          <a:p>
            <a:pPr algn="l"/>
            <a:endParaRPr lang="en-US" sz="1800" dirty="0">
              <a:ln>
                <a:solidFill>
                  <a:prstClr val="black">
                    <a:lumMod val="75000"/>
                    <a:lumOff val="25000"/>
                    <a:alpha val="10000"/>
                  </a:prstClr>
                </a:solidFill>
              </a:ln>
              <a:solidFill>
                <a:srgbClr val="000000"/>
              </a:solidFill>
              <a:effectLst>
                <a:outerShdw blurRad="9525" dist="25400" dir="14640000" algn="tl" rotWithShape="0">
                  <a:prstClr val="black">
                    <a:alpha val="30000"/>
                  </a:prstClr>
                </a:outerShdw>
              </a:effectLst>
            </a:endParaRPr>
          </a:p>
          <a:p>
            <a:pPr marL="285750" indent="-285750" algn="l">
              <a:buFont typeface="Arial" charset="2"/>
              <a:buChar char="•"/>
            </a:pPr>
            <a:endParaRPr lang="en-US" sz="2000" dirty="0">
              <a:ln>
                <a:solidFill>
                  <a:prstClr val="black">
                    <a:lumMod val="75000"/>
                    <a:lumOff val="25000"/>
                    <a:alpha val="10000"/>
                  </a:prstClr>
                </a:solidFill>
              </a:ln>
              <a:solidFill>
                <a:srgbClr val="F4EDD8"/>
              </a:solidFill>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141712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1000" fill="hold"/>
                                        <p:tgtEl>
                                          <p:spTgt spid="5"/>
                                        </p:tgtEl>
                                        <p:attrNameLst>
                                          <p:attrName>ppt_w</p:attrName>
                                        </p:attrNameLst>
                                      </p:cBhvr>
                                      <p:tavLst>
                                        <p:tav tm="0">
                                          <p:val>
                                            <p:fltVal val="0"/>
                                          </p:val>
                                        </p:tav>
                                        <p:tav tm="100000">
                                          <p:val>
                                            <p:strVal val="#ppt_w"/>
                                          </p:val>
                                        </p:tav>
                                      </p:tavLst>
                                    </p:anim>
                                    <p:anim calcmode="lin" valueType="num">
                                      <p:cBhvr>
                                        <p:cTn id="15" dur="1000" fill="hold"/>
                                        <p:tgtEl>
                                          <p:spTgt spid="5"/>
                                        </p:tgtEl>
                                        <p:attrNameLst>
                                          <p:attrName>ppt_h</p:attrName>
                                        </p:attrNameLst>
                                      </p:cBhvr>
                                      <p:tavLst>
                                        <p:tav tm="0">
                                          <p:val>
                                            <p:fltVal val="0"/>
                                          </p:val>
                                        </p:tav>
                                        <p:tav tm="100000">
                                          <p:val>
                                            <p:strVal val="#ppt_h"/>
                                          </p:val>
                                        </p:tav>
                                      </p:tavLst>
                                    </p:anim>
                                    <p:anim calcmode="lin" valueType="num">
                                      <p:cBhvr>
                                        <p:cTn id="16" dur="1000" fill="hold"/>
                                        <p:tgtEl>
                                          <p:spTgt spid="5"/>
                                        </p:tgtEl>
                                        <p:attrNameLst>
                                          <p:attrName>style.rotation</p:attrName>
                                        </p:attrNameLst>
                                      </p:cBhvr>
                                      <p:tavLst>
                                        <p:tav tm="0">
                                          <p:val>
                                            <p:fltVal val="90"/>
                                          </p:val>
                                        </p:tav>
                                        <p:tav tm="100000">
                                          <p:val>
                                            <p:fltVal val="0"/>
                                          </p:val>
                                        </p:tav>
                                      </p:tavLst>
                                    </p:anim>
                                    <p:animEffect transition="in" filter="fade">
                                      <p:cBhvr>
                                        <p:cTn id="1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D0C07-A7C4-FE75-5F9D-FF00AA7C5BDD}"/>
              </a:ext>
            </a:extLst>
          </p:cNvPr>
          <p:cNvSpPr>
            <a:spLocks noGrp="1"/>
          </p:cNvSpPr>
          <p:nvPr>
            <p:ph type="title"/>
          </p:nvPr>
        </p:nvSpPr>
        <p:spPr>
          <a:xfrm>
            <a:off x="913795" y="609600"/>
            <a:ext cx="9746859" cy="779771"/>
          </a:xfrm>
        </p:spPr>
        <p:txBody>
          <a:bodyPr>
            <a:normAutofit/>
          </a:bodyPr>
          <a:lstStyle/>
          <a:p>
            <a:r>
              <a:rPr lang="en-US" sz="3600" b="1" dirty="0">
                <a:ln>
                  <a:solidFill>
                    <a:prstClr val="black">
                      <a:lumMod val="75000"/>
                      <a:lumOff val="25000"/>
                      <a:alpha val="10000"/>
                    </a:prstClr>
                  </a:solidFill>
                </a:ln>
                <a:effectLst>
                  <a:outerShdw blurRad="9525" dist="25400" dir="14640000" algn="tl" rotWithShape="0">
                    <a:prstClr val="black">
                      <a:alpha val="30000"/>
                    </a:prstClr>
                  </a:outerShdw>
                </a:effectLst>
              </a:rPr>
              <a:t>Logistic Regression</a:t>
            </a:r>
            <a:endParaRPr lang="en-US" sz="3600" b="1" dirty="0"/>
          </a:p>
        </p:txBody>
      </p:sp>
      <p:pic>
        <p:nvPicPr>
          <p:cNvPr id="5" name="Picture 5" descr="Diagram&#10;&#10;Description automatically generated">
            <a:extLst>
              <a:ext uri="{FF2B5EF4-FFF2-40B4-BE49-F238E27FC236}">
                <a16:creationId xmlns:a16="http://schemas.microsoft.com/office/drawing/2014/main" id="{E3DFEC23-480D-5CD5-0F2D-35DD75B8F621}"/>
              </a:ext>
            </a:extLst>
          </p:cNvPr>
          <p:cNvPicPr>
            <a:picLocks noGrp="1" noChangeAspect="1"/>
          </p:cNvPicPr>
          <p:nvPr>
            <p:ph idx="1"/>
          </p:nvPr>
        </p:nvPicPr>
        <p:blipFill>
          <a:blip r:embed="rId2"/>
          <a:stretch>
            <a:fillRect/>
          </a:stretch>
        </p:blipFill>
        <p:spPr>
          <a:xfrm>
            <a:off x="7466603" y="2624770"/>
            <a:ext cx="4076850" cy="2874674"/>
          </a:xfrm>
        </p:spPr>
      </p:pic>
      <p:graphicFrame>
        <p:nvGraphicFramePr>
          <p:cNvPr id="14" name="Text Placeholder 3">
            <a:extLst>
              <a:ext uri="{FF2B5EF4-FFF2-40B4-BE49-F238E27FC236}">
                <a16:creationId xmlns:a16="http://schemas.microsoft.com/office/drawing/2014/main" id="{0B9CCBEC-FC9A-F6DA-3EE1-E843F0800F70}"/>
              </a:ext>
            </a:extLst>
          </p:cNvPr>
          <p:cNvGraphicFramePr/>
          <p:nvPr>
            <p:extLst>
              <p:ext uri="{D42A27DB-BD31-4B8C-83A1-F6EECF244321}">
                <p14:modId xmlns:p14="http://schemas.microsoft.com/office/powerpoint/2010/main" val="237606951"/>
              </p:ext>
            </p:extLst>
          </p:nvPr>
        </p:nvGraphicFramePr>
        <p:xfrm>
          <a:off x="-167765" y="1619998"/>
          <a:ext cx="7494089" cy="50240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42926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checkerboard(across)">
                                      <p:cBhvr>
                                        <p:cTn id="2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14"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577E7-2E28-BE71-2A13-AAAF30740042}"/>
              </a:ext>
            </a:extLst>
          </p:cNvPr>
          <p:cNvSpPr>
            <a:spLocks noGrp="1"/>
          </p:cNvSpPr>
          <p:nvPr>
            <p:ph type="title"/>
          </p:nvPr>
        </p:nvSpPr>
        <p:spPr/>
        <p:txBody>
          <a:bodyPr>
            <a:normAutofit/>
          </a:bodyPr>
          <a:lstStyle/>
          <a:p>
            <a:r>
              <a:rPr lang="en-US" sz="5400" b="1" dirty="0">
                <a:ln>
                  <a:solidFill>
                    <a:prstClr val="black">
                      <a:lumMod val="75000"/>
                      <a:lumOff val="25000"/>
                      <a:alpha val="10000"/>
                    </a:prstClr>
                  </a:solidFill>
                </a:ln>
                <a:solidFill>
                  <a:schemeClr val="accent3">
                    <a:lumMod val="75000"/>
                  </a:schemeClr>
                </a:solidFill>
                <a:effectLst>
                  <a:outerShdw blurRad="9525" dist="25400" dir="14640000" algn="tl" rotWithShape="0">
                    <a:prstClr val="black">
                      <a:alpha val="30000"/>
                    </a:prstClr>
                  </a:outerShdw>
                </a:effectLst>
              </a:rPr>
              <a:t>Conclusion</a:t>
            </a:r>
            <a:endParaRPr lang="en-US" sz="5400" b="1" dirty="0">
              <a:solidFill>
                <a:schemeClr val="accent3">
                  <a:lumMod val="75000"/>
                </a:schemeClr>
              </a:solidFill>
            </a:endParaRPr>
          </a:p>
        </p:txBody>
      </p:sp>
      <p:sp>
        <p:nvSpPr>
          <p:cNvPr id="3" name="Content Placeholder 2">
            <a:extLst>
              <a:ext uri="{FF2B5EF4-FFF2-40B4-BE49-F238E27FC236}">
                <a16:creationId xmlns:a16="http://schemas.microsoft.com/office/drawing/2014/main" id="{3A585CE4-D691-8169-7489-6D8270F724F4}"/>
              </a:ext>
            </a:extLst>
          </p:cNvPr>
          <p:cNvSpPr>
            <a:spLocks noGrp="1"/>
          </p:cNvSpPr>
          <p:nvPr>
            <p:ph idx="1"/>
          </p:nvPr>
        </p:nvSpPr>
        <p:spPr/>
        <p:txBody>
          <a:bodyPr/>
          <a:lstStyle/>
          <a:p>
            <a:pPr indent="-305435"/>
            <a:r>
              <a:rPr lang="en-US" sz="2800" dirty="0">
                <a:ln>
                  <a:solidFill>
                    <a:prstClr val="black">
                      <a:lumMod val="75000"/>
                      <a:lumOff val="25000"/>
                      <a:alpha val="10000"/>
                    </a:prstClr>
                  </a:solidFill>
                </a:ln>
                <a:solidFill>
                  <a:schemeClr val="bg2"/>
                </a:solidFill>
                <a:effectLst>
                  <a:outerShdw blurRad="9525" dist="25400" dir="14640000" algn="tl" rotWithShape="0">
                    <a:prstClr val="black">
                      <a:alpha val="30000"/>
                    </a:prstClr>
                  </a:outerShdw>
                </a:effectLst>
              </a:rPr>
              <a:t>Target variable :Quality</a:t>
            </a:r>
          </a:p>
          <a:p>
            <a:pPr indent="-305435"/>
            <a:r>
              <a:rPr lang="en-US" sz="2800" dirty="0">
                <a:ln>
                  <a:solidFill>
                    <a:prstClr val="black">
                      <a:lumMod val="75000"/>
                      <a:lumOff val="25000"/>
                      <a:alpha val="10000"/>
                    </a:prstClr>
                  </a:solidFill>
                </a:ln>
                <a:solidFill>
                  <a:schemeClr val="bg2"/>
                </a:solidFill>
                <a:effectLst>
                  <a:outerShdw blurRad="9525" dist="25400" dir="14640000" algn="tl" rotWithShape="0">
                    <a:prstClr val="black">
                      <a:alpha val="30000"/>
                    </a:prstClr>
                  </a:outerShdw>
                </a:effectLst>
              </a:rPr>
              <a:t>Parameters associated : Alcohol, pH ,Acidity, Volatility.</a:t>
            </a:r>
          </a:p>
          <a:p>
            <a:pPr indent="-305435"/>
            <a:r>
              <a:rPr lang="en-US" sz="2800" dirty="0">
                <a:ln>
                  <a:solidFill>
                    <a:prstClr val="black">
                      <a:lumMod val="75000"/>
                      <a:lumOff val="25000"/>
                      <a:alpha val="10000"/>
                    </a:prstClr>
                  </a:solidFill>
                </a:ln>
                <a:solidFill>
                  <a:schemeClr val="bg2"/>
                </a:solidFill>
                <a:effectLst>
                  <a:outerShdw blurRad="9525" dist="25400" dir="14640000" algn="tl" rotWithShape="0">
                    <a:prstClr val="black">
                      <a:alpha val="30000"/>
                    </a:prstClr>
                  </a:outerShdw>
                </a:effectLst>
              </a:rPr>
              <a:t>The following accuracy of wine dataset:</a:t>
            </a:r>
          </a:p>
          <a:p>
            <a:pPr marL="37465" indent="0">
              <a:buNone/>
            </a:pPr>
            <a:endParaRPr lang="en-US" sz="28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marL="37465" indent="0">
              <a:buNone/>
            </a:pPr>
            <a:endParaRPr lang="en-US" sz="28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28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sz="2800"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graphicFrame>
        <p:nvGraphicFramePr>
          <p:cNvPr id="5" name="Table 5">
            <a:extLst>
              <a:ext uri="{FF2B5EF4-FFF2-40B4-BE49-F238E27FC236}">
                <a16:creationId xmlns:a16="http://schemas.microsoft.com/office/drawing/2014/main" id="{1AA8E67D-A531-3283-B2F0-3F18782DDB84}"/>
              </a:ext>
            </a:extLst>
          </p:cNvPr>
          <p:cNvGraphicFramePr>
            <a:graphicFrameLocks noGrp="1"/>
          </p:cNvGraphicFramePr>
          <p:nvPr>
            <p:extLst>
              <p:ext uri="{D42A27DB-BD31-4B8C-83A1-F6EECF244321}">
                <p14:modId xmlns:p14="http://schemas.microsoft.com/office/powerpoint/2010/main" val="2067974247"/>
              </p:ext>
            </p:extLst>
          </p:nvPr>
        </p:nvGraphicFramePr>
        <p:xfrm>
          <a:off x="2062654" y="3993931"/>
          <a:ext cx="8779689" cy="2696090"/>
        </p:xfrm>
        <a:graphic>
          <a:graphicData uri="http://schemas.openxmlformats.org/drawingml/2006/table">
            <a:tbl>
              <a:tblPr firstRow="1" bandRow="1">
                <a:tableStyleId>{5C22544A-7EE6-4342-B048-85BDC9FD1C3A}</a:tableStyleId>
              </a:tblPr>
              <a:tblGrid>
                <a:gridCol w="3507827">
                  <a:extLst>
                    <a:ext uri="{9D8B030D-6E8A-4147-A177-3AD203B41FA5}">
                      <a16:colId xmlns:a16="http://schemas.microsoft.com/office/drawing/2014/main" val="4013773293"/>
                    </a:ext>
                  </a:extLst>
                </a:gridCol>
                <a:gridCol w="5271862">
                  <a:extLst>
                    <a:ext uri="{9D8B030D-6E8A-4147-A177-3AD203B41FA5}">
                      <a16:colId xmlns:a16="http://schemas.microsoft.com/office/drawing/2014/main" val="1718105276"/>
                    </a:ext>
                  </a:extLst>
                </a:gridCol>
              </a:tblGrid>
              <a:tr h="539218">
                <a:tc>
                  <a:txBody>
                    <a:bodyPr/>
                    <a:lstStyle/>
                    <a:p>
                      <a:pPr algn="ctr"/>
                      <a:r>
                        <a:rPr lang="en-US" sz="2400" dirty="0"/>
                        <a:t>Score</a:t>
                      </a:r>
                    </a:p>
                  </a:txBody>
                  <a:tcPr>
                    <a:lnL w="12700">
                      <a:solidFill>
                        <a:schemeClr val="tx1"/>
                      </a:solidFill>
                    </a:lnL>
                    <a:lnR w="12700">
                      <a:solidFill>
                        <a:schemeClr val="tx1"/>
                      </a:solidFill>
                    </a:lnR>
                    <a:lnT w="12700">
                      <a:solidFill>
                        <a:schemeClr val="tx1"/>
                      </a:solidFill>
                    </a:lnT>
                    <a:lnB w="12700">
                      <a:solidFill>
                        <a:schemeClr val="tx1"/>
                      </a:solidFill>
                    </a:lnB>
                    <a:solidFill>
                      <a:srgbClr val="00B0F0"/>
                    </a:solidFill>
                  </a:tcPr>
                </a:tc>
                <a:tc>
                  <a:txBody>
                    <a:bodyPr/>
                    <a:lstStyle/>
                    <a:p>
                      <a:pPr lvl="0" algn="ctr">
                        <a:buNone/>
                      </a:pPr>
                      <a:r>
                        <a:rPr lang="en-US" sz="2800" dirty="0"/>
                        <a:t>Model</a:t>
                      </a:r>
                    </a:p>
                  </a:txBody>
                  <a:tcP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528183756"/>
                  </a:ext>
                </a:extLst>
              </a:tr>
              <a:tr h="539218">
                <a:tc>
                  <a:txBody>
                    <a:bodyPr/>
                    <a:lstStyle/>
                    <a:p>
                      <a:pPr algn="ctr"/>
                      <a:r>
                        <a:rPr lang="en-US" dirty="0"/>
                        <a:t>79.93</a:t>
                      </a:r>
                    </a:p>
                  </a:txBody>
                  <a:tcPr>
                    <a:lnT w="12700">
                      <a:solidFill>
                        <a:schemeClr val="tx1"/>
                      </a:solidFill>
                    </a:lnT>
                  </a:tcPr>
                </a:tc>
                <a:tc>
                  <a:txBody>
                    <a:bodyPr/>
                    <a:lstStyle/>
                    <a:p>
                      <a:pPr lvl="0" algn="ctr">
                        <a:buNone/>
                      </a:pPr>
                      <a:r>
                        <a:rPr lang="en-US" dirty="0"/>
                        <a:t>Decision tree Classifier</a:t>
                      </a:r>
                    </a:p>
                  </a:txBody>
                  <a:tcPr>
                    <a:lnT w="12700">
                      <a:solidFill>
                        <a:schemeClr val="tx1"/>
                      </a:solidFill>
                    </a:lnT>
                  </a:tcPr>
                </a:tc>
                <a:extLst>
                  <a:ext uri="{0D108BD9-81ED-4DB2-BD59-A6C34878D82A}">
                    <a16:rowId xmlns:a16="http://schemas.microsoft.com/office/drawing/2014/main" val="2751447552"/>
                  </a:ext>
                </a:extLst>
              </a:tr>
              <a:tr h="539218">
                <a:tc>
                  <a:txBody>
                    <a:bodyPr/>
                    <a:lstStyle/>
                    <a:p>
                      <a:pPr algn="ctr"/>
                      <a:r>
                        <a:rPr lang="en-US" dirty="0"/>
                        <a:t>87.85</a:t>
                      </a:r>
                    </a:p>
                  </a:txBody>
                  <a:tcPr>
                    <a:lnB w="12700">
                      <a:solidFill>
                        <a:schemeClr val="tx1"/>
                      </a:solidFill>
                    </a:lnB>
                  </a:tcPr>
                </a:tc>
                <a:tc>
                  <a:txBody>
                    <a:bodyPr/>
                    <a:lstStyle/>
                    <a:p>
                      <a:pPr lvl="0" algn="ctr">
                        <a:buNone/>
                      </a:pPr>
                      <a:r>
                        <a:rPr lang="en-US" dirty="0"/>
                        <a:t>Random Forest Classifier</a:t>
                      </a:r>
                    </a:p>
                  </a:txBody>
                  <a:tcPr/>
                </a:tc>
                <a:extLst>
                  <a:ext uri="{0D108BD9-81ED-4DB2-BD59-A6C34878D82A}">
                    <a16:rowId xmlns:a16="http://schemas.microsoft.com/office/drawing/2014/main" val="966009983"/>
                  </a:ext>
                </a:extLst>
              </a:tr>
              <a:tr h="539218">
                <a:tc>
                  <a:txBody>
                    <a:bodyPr/>
                    <a:lstStyle/>
                    <a:p>
                      <a:pPr lvl="0" algn="ctr">
                        <a:buNone/>
                      </a:pPr>
                      <a:r>
                        <a:rPr lang="en-US" dirty="0"/>
                        <a:t>89.099</a:t>
                      </a:r>
                    </a:p>
                  </a:txBody>
                  <a:tcPr>
                    <a:lnT w="12700">
                      <a:solidFill>
                        <a:schemeClr val="tx1"/>
                      </a:solidFill>
                    </a:lnT>
                    <a:lnB w="12700">
                      <a:solidFill>
                        <a:schemeClr val="tx1"/>
                      </a:solidFill>
                    </a:lnB>
                  </a:tcPr>
                </a:tc>
                <a:tc>
                  <a:txBody>
                    <a:bodyPr/>
                    <a:lstStyle/>
                    <a:p>
                      <a:pPr lvl="0" algn="ctr">
                        <a:buNone/>
                      </a:pPr>
                      <a:r>
                        <a:rPr lang="en-US" dirty="0"/>
                        <a:t>Extra Tree Classifier</a:t>
                      </a:r>
                    </a:p>
                  </a:txBody>
                  <a:tcPr/>
                </a:tc>
                <a:extLst>
                  <a:ext uri="{0D108BD9-81ED-4DB2-BD59-A6C34878D82A}">
                    <a16:rowId xmlns:a16="http://schemas.microsoft.com/office/drawing/2014/main" val="309483197"/>
                  </a:ext>
                </a:extLst>
              </a:tr>
              <a:tr h="539218">
                <a:tc>
                  <a:txBody>
                    <a:bodyPr/>
                    <a:lstStyle/>
                    <a:p>
                      <a:pPr algn="ctr"/>
                      <a:r>
                        <a:rPr lang="en-US" dirty="0"/>
                        <a:t>30.78</a:t>
                      </a:r>
                    </a:p>
                  </a:txBody>
                  <a:tcPr>
                    <a:lnT w="12700">
                      <a:solidFill>
                        <a:schemeClr val="tx1"/>
                      </a:solidFill>
                    </a:lnT>
                  </a:tcPr>
                </a:tc>
                <a:tc>
                  <a:txBody>
                    <a:bodyPr/>
                    <a:lstStyle/>
                    <a:p>
                      <a:pPr lvl="0" algn="ctr">
                        <a:buNone/>
                      </a:pPr>
                      <a:r>
                        <a:rPr lang="en-US" dirty="0"/>
                        <a:t>Logistic Regression</a:t>
                      </a:r>
                    </a:p>
                  </a:txBody>
                  <a:tcPr/>
                </a:tc>
                <a:extLst>
                  <a:ext uri="{0D108BD9-81ED-4DB2-BD59-A6C34878D82A}">
                    <a16:rowId xmlns:a16="http://schemas.microsoft.com/office/drawing/2014/main" val="1890507616"/>
                  </a:ext>
                </a:extLst>
              </a:tr>
            </a:tbl>
          </a:graphicData>
        </a:graphic>
      </p:graphicFrame>
      <p:pic>
        <p:nvPicPr>
          <p:cNvPr id="6" name="Picture 6">
            <a:extLst>
              <a:ext uri="{FF2B5EF4-FFF2-40B4-BE49-F238E27FC236}">
                <a16:creationId xmlns:a16="http://schemas.microsoft.com/office/drawing/2014/main" id="{9DE34493-97B3-0409-8C15-D20CAFBE1A84}"/>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4369676" y="3672563"/>
            <a:ext cx="2743200" cy="3191493"/>
          </a:xfrm>
          <a:prstGeom prst="rect">
            <a:avLst/>
          </a:prstGeom>
        </p:spPr>
      </p:pic>
    </p:spTree>
    <p:extLst>
      <p:ext uri="{BB962C8B-B14F-4D97-AF65-F5344CB8AC3E}">
        <p14:creationId xmlns:p14="http://schemas.microsoft.com/office/powerpoint/2010/main" val="3244147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inVertical)">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31" presetClass="entr" presetSubtype="0" fill="hold" nodeType="click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p:cTn id="16" dur="1000" fill="hold"/>
                                        <p:tgtEl>
                                          <p:spTgt spid="6"/>
                                        </p:tgtEl>
                                        <p:attrNameLst>
                                          <p:attrName>ppt_w</p:attrName>
                                        </p:attrNameLst>
                                      </p:cBhvr>
                                      <p:tavLst>
                                        <p:tav tm="0">
                                          <p:val>
                                            <p:fltVal val="0"/>
                                          </p:val>
                                        </p:tav>
                                        <p:tav tm="100000">
                                          <p:val>
                                            <p:strVal val="#ppt_w"/>
                                          </p:val>
                                        </p:tav>
                                      </p:tavLst>
                                    </p:anim>
                                    <p:anim calcmode="lin" valueType="num">
                                      <p:cBhvr>
                                        <p:cTn id="17" dur="1000" fill="hold"/>
                                        <p:tgtEl>
                                          <p:spTgt spid="6"/>
                                        </p:tgtEl>
                                        <p:attrNameLst>
                                          <p:attrName>ppt_h</p:attrName>
                                        </p:attrNameLst>
                                      </p:cBhvr>
                                      <p:tavLst>
                                        <p:tav tm="0">
                                          <p:val>
                                            <p:fltVal val="0"/>
                                          </p:val>
                                        </p:tav>
                                        <p:tav tm="100000">
                                          <p:val>
                                            <p:strVal val="#ppt_h"/>
                                          </p:val>
                                        </p:tav>
                                      </p:tavLst>
                                    </p:anim>
                                    <p:anim calcmode="lin" valueType="num">
                                      <p:cBhvr>
                                        <p:cTn id="18" dur="1000" fill="hold"/>
                                        <p:tgtEl>
                                          <p:spTgt spid="6"/>
                                        </p:tgtEl>
                                        <p:attrNameLst>
                                          <p:attrName>style.rotation</p:attrName>
                                        </p:attrNameLst>
                                      </p:cBhvr>
                                      <p:tavLst>
                                        <p:tav tm="0">
                                          <p:val>
                                            <p:fltVal val="90"/>
                                          </p:val>
                                        </p:tav>
                                        <p:tav tm="100000">
                                          <p:val>
                                            <p:fltVal val="0"/>
                                          </p:val>
                                        </p:tav>
                                      </p:tavLst>
                                    </p:anim>
                                    <p:animEffect transition="in" filter="fade">
                                      <p:cBhvr>
                                        <p:cTn id="19" dur="10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4" presetClass="entr" presetSubtype="16"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ox(in)">
                                      <p:cBhvr>
                                        <p:cTn id="24"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C3D9BD5-A493-4B97-963D-60135D5338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1F759AF4-E342-4E60-8A32-C44A328F2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ln w="15875" cap="sq" cmpd="sng">
            <a:no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52DAC6-7304-5323-2F0C-A65D4093630D}"/>
              </a:ext>
            </a:extLst>
          </p:cNvPr>
          <p:cNvSpPr>
            <a:spLocks noGrp="1"/>
          </p:cNvSpPr>
          <p:nvPr>
            <p:ph type="title"/>
          </p:nvPr>
        </p:nvSpPr>
        <p:spPr>
          <a:xfrm>
            <a:off x="924443" y="1023257"/>
            <a:ext cx="3732902" cy="4570457"/>
          </a:xfrm>
          <a:effectLst/>
        </p:spPr>
        <p:txBody>
          <a:bodyPr>
            <a:normAutofit/>
          </a:bodyPr>
          <a:lstStyle/>
          <a:p>
            <a:pPr algn="l"/>
            <a:r>
              <a:rPr lang="en-US">
                <a:ln>
                  <a:solidFill>
                    <a:prstClr val="black">
                      <a:lumMod val="75000"/>
                      <a:lumOff val="25000"/>
                      <a:alpha val="10000"/>
                    </a:prstClr>
                  </a:solidFill>
                </a:ln>
                <a:effectLst>
                  <a:outerShdw blurRad="9525" dist="25400" dir="14640000" algn="tl" rotWithShape="0">
                    <a:prstClr val="black">
                      <a:alpha val="30000"/>
                    </a:prstClr>
                  </a:outerShdw>
                </a:effectLst>
              </a:rPr>
              <a:t>References</a:t>
            </a:r>
            <a:endParaRPr lang="en-US" err="1">
              <a:ln>
                <a:solidFill>
                  <a:prstClr val="black">
                    <a:lumMod val="75000"/>
                    <a:lumOff val="25000"/>
                    <a:alpha val="10000"/>
                  </a:prstClr>
                </a:solidFill>
              </a:ln>
              <a:effectLst>
                <a:outerShdw blurRad="9525" dist="25400" dir="14640000" algn="tl" rotWithShape="0">
                  <a:prstClr val="black">
                    <a:alpha val="30000"/>
                  </a:prstClr>
                </a:outerShdw>
              </a:effectLst>
            </a:endParaRPr>
          </a:p>
        </p:txBody>
      </p:sp>
      <p:cxnSp>
        <p:nvCxnSpPr>
          <p:cNvPr id="6" name="Straight Connector 11">
            <a:extLst>
              <a:ext uri="{FF2B5EF4-FFF2-40B4-BE49-F238E27FC236}">
                <a16:creationId xmlns:a16="http://schemas.microsoft.com/office/drawing/2014/main" id="{A49B2805-6469-407A-A68A-BB85AC8A85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68371" y="2057399"/>
            <a:ext cx="0" cy="2743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477EE94-3522-3299-D531-D3B8F855C37A}"/>
              </a:ext>
            </a:extLst>
          </p:cNvPr>
          <p:cNvSpPr>
            <a:spLocks noGrp="1"/>
          </p:cNvSpPr>
          <p:nvPr>
            <p:ph idx="1"/>
          </p:nvPr>
        </p:nvSpPr>
        <p:spPr>
          <a:xfrm>
            <a:off x="5252560" y="1023257"/>
            <a:ext cx="6025645" cy="4570457"/>
          </a:xfrm>
          <a:effectLst/>
        </p:spPr>
        <p:txBody>
          <a:bodyPr anchor="ctr">
            <a:normAutofit/>
          </a:bodyPr>
          <a:lstStyle/>
          <a:p>
            <a:pPr indent="-305435">
              <a:lnSpc>
                <a:spcPct val="100000"/>
              </a:lnSpc>
            </a:pPr>
            <a:r>
              <a:rPr lang="en-US" sz="200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Dahal, K., Dahal, J., </a:t>
            </a:r>
            <a:r>
              <a:rPr lang="en-US" sz="2000" err="1">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Banjade</a:t>
            </a:r>
            <a:r>
              <a:rPr lang="en-US" sz="200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 H., Gaire, S., 2021. Prediction of Wine Quality Using Machine Learning Algorithms. Open J. Stat. 11, 278–289. https://doi.org/10.4236/ojs.2021.112015 </a:t>
            </a:r>
          </a:p>
          <a:p>
            <a:pPr indent="-305435">
              <a:lnSpc>
                <a:spcPct val="100000"/>
              </a:lnSpc>
            </a:pPr>
            <a:r>
              <a:rPr lang="en-US" sz="200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J. Han, Micheline Kamber, Jian Pei, 2012. Data Mining: Concepts and Techniques 3rd Edition. DATA Min. 560</a:t>
            </a:r>
          </a:p>
          <a:p>
            <a:pPr indent="-305435">
              <a:lnSpc>
                <a:spcPct val="100000"/>
              </a:lnSpc>
            </a:pPr>
            <a:r>
              <a:rPr lang="en-US" sz="200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Rish, I., 2001. An Empirical Study of the Naïve Bayes Classifier. IJCAI 2001 Work </a:t>
            </a:r>
            <a:r>
              <a:rPr lang="en-US" sz="2000" err="1">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Empir</a:t>
            </a:r>
            <a:r>
              <a:rPr lang="en-US" sz="200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 Methods </a:t>
            </a:r>
            <a:r>
              <a:rPr lang="en-US" sz="2000" err="1">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Artif</a:t>
            </a:r>
            <a:r>
              <a:rPr lang="en-US" sz="200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 Intell 3.</a:t>
            </a:r>
          </a:p>
          <a:p>
            <a:pPr indent="-305435">
              <a:lnSpc>
                <a:spcPct val="100000"/>
              </a:lnSpc>
            </a:pPr>
            <a:r>
              <a:rPr lang="en-US" sz="200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Yu, T., Zhu, H., 2020. Hyper-Parameter Optimization: A Review of Algorithms and Applications. ArXiv200305689 Cs Stat. </a:t>
            </a:r>
            <a:endParaRPr lang="en-US" sz="200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lnSpc>
                <a:spcPct val="100000"/>
              </a:lnSpc>
            </a:pPr>
            <a:endParaRPr lang="en-US" sz="200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8420668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600">
        <p14:conveyor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74516DB4-9396-B335-6697-CF9EAF9D5760}"/>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t="19418" b="13015"/>
          <a:stretch/>
        </p:blipFill>
        <p:spPr>
          <a:xfrm>
            <a:off x="20" y="10"/>
            <a:ext cx="12191980" cy="6857990"/>
          </a:xfrm>
          <a:prstGeom prst="rect">
            <a:avLst/>
          </a:prstGeom>
        </p:spPr>
      </p:pic>
      <p:sp useBgFill="1">
        <p:nvSpPr>
          <p:cNvPr id="7"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2271651" y="1762886"/>
            <a:ext cx="7656919" cy="3332229"/>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86A098A3-77BF-CE22-096C-7CD4B8AA4524}"/>
              </a:ext>
            </a:extLst>
          </p:cNvPr>
          <p:cNvSpPr>
            <a:spLocks noGrp="1"/>
          </p:cNvSpPr>
          <p:nvPr>
            <p:ph type="title"/>
          </p:nvPr>
        </p:nvSpPr>
        <p:spPr>
          <a:xfrm>
            <a:off x="2480733" y="2074339"/>
            <a:ext cx="7219954" cy="1828801"/>
          </a:xfrm>
        </p:spPr>
        <p:txBody>
          <a:bodyPr vert="horz" lIns="91440" tIns="45720" rIns="91440" bIns="45720" rtlCol="0" anchor="b">
            <a:normAutofit/>
          </a:bodyPr>
          <a:lstStyle/>
          <a:p>
            <a:r>
              <a:rPr lang="en-US" sz="6000" b="1" dirty="0"/>
              <a:t>Thank You</a:t>
            </a:r>
          </a:p>
        </p:txBody>
      </p:sp>
      <p:sp>
        <p:nvSpPr>
          <p:cNvPr id="5" name="TextBox 4">
            <a:extLst>
              <a:ext uri="{FF2B5EF4-FFF2-40B4-BE49-F238E27FC236}">
                <a16:creationId xmlns:a16="http://schemas.microsoft.com/office/drawing/2014/main" id="{1A209532-2EFD-796A-5D30-04CBB0BA79BD}"/>
              </a:ext>
            </a:extLst>
          </p:cNvPr>
          <p:cNvSpPr txBox="1"/>
          <p:nvPr/>
        </p:nvSpPr>
        <p:spPr>
          <a:xfrm>
            <a:off x="9654126" y="6657945"/>
            <a:ext cx="253787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val="tx"/>
                    </a:ext>
                  </a:extLst>
                </a:hlinkClick>
              </a:rPr>
              <a:t>CC BY-NC-ND</a:t>
            </a:r>
            <a:r>
              <a:rPr lang="en-US" sz="700">
                <a:solidFill>
                  <a:srgbClr val="FFFFFF"/>
                </a:solidFill>
              </a:rPr>
              <a:t>.</a:t>
            </a:r>
          </a:p>
        </p:txBody>
      </p:sp>
    </p:spTree>
    <p:extLst>
      <p:ext uri="{BB962C8B-B14F-4D97-AF65-F5344CB8AC3E}">
        <p14:creationId xmlns:p14="http://schemas.microsoft.com/office/powerpoint/2010/main" val="1799791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3" name="Picture 63">
            <a:extLst>
              <a:ext uri="{FF2B5EF4-FFF2-40B4-BE49-F238E27FC236}">
                <a16:creationId xmlns:a16="http://schemas.microsoft.com/office/drawing/2014/main" id="{154AD5E2-5E23-B71C-9936-833566B75521}"/>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t="34672" r="1" b="34672"/>
          <a:stretch/>
        </p:blipFill>
        <p:spPr>
          <a:xfrm>
            <a:off x="1" y="10"/>
            <a:ext cx="12192000" cy="6857990"/>
          </a:xfrm>
          <a:prstGeom prst="rect">
            <a:avLst/>
          </a:prstGeom>
        </p:spPr>
      </p:pic>
      <p:sp useBgFill="1">
        <p:nvSpPr>
          <p:cNvPr id="92"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845388"/>
            <a:ext cx="3596420" cy="979016"/>
          </a:xfrm>
        </p:spPr>
        <p:txBody>
          <a:bodyPr anchor="b">
            <a:normAutofit/>
          </a:bodyPr>
          <a:lstStyle/>
          <a:p>
            <a:pPr algn="l"/>
            <a:r>
              <a:rPr lang="en-US" sz="4000" b="1" dirty="0">
                <a:ln>
                  <a:solidFill>
                    <a:prstClr val="black">
                      <a:lumMod val="75000"/>
                      <a:lumOff val="25000"/>
                      <a:alpha val="10000"/>
                    </a:prstClr>
                  </a:solidFill>
                </a:ln>
                <a:effectLst>
                  <a:outerShdw blurRad="9525" dist="25400" dir="14640000" algn="tl" rotWithShape="0">
                    <a:prstClr val="black">
                      <a:alpha val="30000"/>
                    </a:prstClr>
                  </a:outerShdw>
                </a:effectLst>
              </a:rPr>
              <a:t>Agenda</a:t>
            </a:r>
          </a:p>
        </p:txBody>
      </p:sp>
      <p:sp>
        <p:nvSpPr>
          <p:cNvPr id="59" name="Content Placeholder 58">
            <a:extLst>
              <a:ext uri="{FF2B5EF4-FFF2-40B4-BE49-F238E27FC236}">
                <a16:creationId xmlns:a16="http://schemas.microsoft.com/office/drawing/2014/main" id="{1FD7F1D8-8A28-FA94-41B4-26A6412CC074}"/>
              </a:ext>
            </a:extLst>
          </p:cNvPr>
          <p:cNvSpPr>
            <a:spLocks noGrp="1"/>
          </p:cNvSpPr>
          <p:nvPr>
            <p:ph idx="1"/>
          </p:nvPr>
        </p:nvSpPr>
        <p:spPr>
          <a:xfrm>
            <a:off x="913795" y="1968237"/>
            <a:ext cx="3531684" cy="3679189"/>
          </a:xfrm>
        </p:spPr>
        <p:txBody>
          <a:bodyPr vert="horz" lIns="91440" tIns="45720" rIns="91440" bIns="45720" rtlCol="0" anchor="t">
            <a:noAutofit/>
          </a:bodyPr>
          <a:lstStyle/>
          <a:p>
            <a:pPr indent="-305435"/>
            <a:r>
              <a:rPr lang="en-US" sz="2400" dirty="0">
                <a:ln>
                  <a:solidFill>
                    <a:prstClr val="black">
                      <a:lumMod val="75000"/>
                      <a:lumOff val="25000"/>
                      <a:alpha val="10000"/>
                    </a:prstClr>
                  </a:solidFill>
                </a:ln>
                <a:effectLst>
                  <a:outerShdw blurRad="9525" dist="25400" dir="14640000" algn="tl" rotWithShape="0">
                    <a:prstClr val="black">
                      <a:alpha val="30000"/>
                    </a:prstClr>
                  </a:outerShdw>
                </a:effectLst>
              </a:rPr>
              <a:t>Introduction</a:t>
            </a:r>
          </a:p>
          <a:p>
            <a:pPr indent="-305435"/>
            <a:r>
              <a:rPr lang="en-US" sz="2400" dirty="0">
                <a:ln>
                  <a:solidFill>
                    <a:prstClr val="black">
                      <a:lumMod val="75000"/>
                      <a:lumOff val="25000"/>
                      <a:alpha val="10000"/>
                    </a:prstClr>
                  </a:solidFill>
                </a:ln>
                <a:effectLst>
                  <a:outerShdw blurRad="9525" dist="25400" dir="14640000" algn="tl" rotWithShape="0">
                    <a:prstClr val="black">
                      <a:alpha val="30000"/>
                    </a:prstClr>
                  </a:outerShdw>
                </a:effectLst>
              </a:rPr>
              <a:t>Data Description</a:t>
            </a:r>
          </a:p>
          <a:p>
            <a:pPr indent="-305435"/>
            <a:r>
              <a:rPr lang="en-US" sz="2400" dirty="0">
                <a:ln>
                  <a:solidFill>
                    <a:prstClr val="black">
                      <a:lumMod val="75000"/>
                      <a:lumOff val="25000"/>
                      <a:alpha val="10000"/>
                    </a:prstClr>
                  </a:solidFill>
                </a:ln>
                <a:effectLst>
                  <a:outerShdw blurRad="9525" dist="25400" dir="14640000" algn="tl" rotWithShape="0">
                    <a:prstClr val="black">
                      <a:alpha val="30000"/>
                    </a:prstClr>
                  </a:outerShdw>
                </a:effectLst>
              </a:rPr>
              <a:t>Model Description</a:t>
            </a:r>
          </a:p>
          <a:p>
            <a:pPr indent="-305435"/>
            <a:r>
              <a:rPr lang="en-US" sz="2400" dirty="0">
                <a:ln>
                  <a:solidFill>
                    <a:prstClr val="black">
                      <a:lumMod val="75000"/>
                      <a:lumOff val="25000"/>
                      <a:alpha val="10000"/>
                    </a:prstClr>
                  </a:solidFill>
                </a:ln>
                <a:effectLst>
                  <a:outerShdw blurRad="9525" dist="25400" dir="14640000" algn="tl" rotWithShape="0">
                    <a:prstClr val="black">
                      <a:alpha val="30000"/>
                    </a:prstClr>
                  </a:outerShdw>
                </a:effectLst>
              </a:rPr>
              <a:t>Architectural Model</a:t>
            </a:r>
          </a:p>
          <a:p>
            <a:pPr indent="-305435"/>
            <a:r>
              <a:rPr lang="en-US" sz="2400" dirty="0">
                <a:ln>
                  <a:solidFill>
                    <a:prstClr val="black">
                      <a:lumMod val="75000"/>
                      <a:lumOff val="25000"/>
                      <a:alpha val="10000"/>
                    </a:prstClr>
                  </a:solidFill>
                </a:ln>
                <a:effectLst>
                  <a:outerShdw blurRad="9525" dist="25400" dir="14640000" algn="tl" rotWithShape="0">
                    <a:prstClr val="black">
                      <a:alpha val="30000"/>
                    </a:prstClr>
                  </a:outerShdw>
                </a:effectLst>
              </a:rPr>
              <a:t>Application</a:t>
            </a:r>
          </a:p>
          <a:p>
            <a:pPr indent="-305435"/>
            <a:r>
              <a:rPr lang="en-US" sz="2400" dirty="0">
                <a:ln>
                  <a:solidFill>
                    <a:prstClr val="black">
                      <a:lumMod val="75000"/>
                      <a:lumOff val="25000"/>
                      <a:alpha val="10000"/>
                    </a:prstClr>
                  </a:solidFill>
                </a:ln>
                <a:effectLst>
                  <a:outerShdw blurRad="9525" dist="25400" dir="14640000" algn="tl" rotWithShape="0">
                    <a:prstClr val="black">
                      <a:alpha val="30000"/>
                    </a:prstClr>
                  </a:outerShdw>
                </a:effectLst>
              </a:rPr>
              <a:t>References</a:t>
            </a:r>
          </a:p>
          <a:p>
            <a:pPr indent="-305435"/>
            <a:endParaRPr lang="en-US" sz="160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67" name="TextBox 66">
            <a:extLst>
              <a:ext uri="{FF2B5EF4-FFF2-40B4-BE49-F238E27FC236}">
                <a16:creationId xmlns:a16="http://schemas.microsoft.com/office/drawing/2014/main" id="{62227A9C-3E00-CD6B-BB20-CD0AA03FF70E}"/>
              </a:ext>
            </a:extLst>
          </p:cNvPr>
          <p:cNvSpPr txBox="1"/>
          <p:nvPr/>
        </p:nvSpPr>
        <p:spPr>
          <a:xfrm>
            <a:off x="-7938" y="6858000"/>
            <a:ext cx="6096001" cy="317500"/>
          </a:xfrm>
          <a:prstGeom prst="rect">
            <a:avLst/>
          </a:prstGeom>
        </p:spPr>
        <p:txBody>
          <a:bodyPr lIns="91440" tIns="45720" rIns="91440" bIns="45720" anchor="t">
            <a:normAutofit/>
          </a:bodyPr>
          <a:lstStyle/>
          <a:p>
            <a:pPr>
              <a:lnSpc>
                <a:spcPct val="90000"/>
              </a:lnSpc>
              <a:spcAft>
                <a:spcPts val="600"/>
              </a:spcAft>
            </a:pPr>
            <a:r>
              <a:rPr lang="en-US" sz="1700">
                <a:hlinkClick r:id="rId5"/>
              </a:rPr>
              <a:t>This Photo</a:t>
            </a:r>
            <a:r>
              <a:rPr lang="en-US" sz="1700"/>
              <a:t> by Unknown author is licensed und</a:t>
            </a:r>
          </a:p>
        </p:txBody>
      </p:sp>
    </p:spTree>
    <p:extLst>
      <p:ext uri="{BB962C8B-B14F-4D97-AF65-F5344CB8AC3E}">
        <p14:creationId xmlns:p14="http://schemas.microsoft.com/office/powerpoint/2010/main" val="651443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p:cTn id="7" dur="500" fill="hold"/>
                                        <p:tgtEl>
                                          <p:spTgt spid="59"/>
                                        </p:tgtEl>
                                        <p:attrNameLst>
                                          <p:attrName>ppt_w</p:attrName>
                                        </p:attrNameLst>
                                      </p:cBhvr>
                                      <p:tavLst>
                                        <p:tav tm="0">
                                          <p:val>
                                            <p:fltVal val="0"/>
                                          </p:val>
                                        </p:tav>
                                        <p:tav tm="100000">
                                          <p:val>
                                            <p:strVal val="#ppt_w"/>
                                          </p:val>
                                        </p:tav>
                                      </p:tavLst>
                                    </p:anim>
                                    <p:anim calcmode="lin" valueType="num">
                                      <p:cBhvr>
                                        <p:cTn id="8" dur="500" fill="hold"/>
                                        <p:tgtEl>
                                          <p:spTgt spid="59"/>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linds(horizontal)">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18" presetClass="entr" presetSubtype="12" fill="hold" nodeType="clickEffect">
                                  <p:stCondLst>
                                    <p:cond delay="0"/>
                                  </p:stCondLst>
                                  <p:childTnLst>
                                    <p:set>
                                      <p:cBhvr>
                                        <p:cTn id="17" dur="1" fill="hold">
                                          <p:stCondLst>
                                            <p:cond delay="0"/>
                                          </p:stCondLst>
                                        </p:cTn>
                                        <p:tgtEl>
                                          <p:spTgt spid="63"/>
                                        </p:tgtEl>
                                        <p:attrNameLst>
                                          <p:attrName>style.visibility</p:attrName>
                                        </p:attrNameLst>
                                      </p:cBhvr>
                                      <p:to>
                                        <p:strVal val="visible"/>
                                      </p:to>
                                    </p:set>
                                    <p:animEffect transition="in" filter="strips(downLeft)">
                                      <p:cBhvr>
                                        <p:cTn id="18"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28CDD186-03E3-4AED-BEB6-0B3BEC208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8613F2-3D11-2333-9AA8-CFA87305CA43}"/>
              </a:ext>
            </a:extLst>
          </p:cNvPr>
          <p:cNvSpPr>
            <a:spLocks noGrp="1"/>
          </p:cNvSpPr>
          <p:nvPr>
            <p:ph type="title"/>
          </p:nvPr>
        </p:nvSpPr>
        <p:spPr>
          <a:xfrm>
            <a:off x="913795" y="609599"/>
            <a:ext cx="5978072" cy="1174075"/>
          </a:xfrm>
        </p:spPr>
        <p:txBody>
          <a:bodyPr>
            <a:normAutofit/>
          </a:bodyPr>
          <a:lstStyle/>
          <a:p>
            <a:r>
              <a:rPr lang="en-US" dirty="0">
                <a:ln>
                  <a:solidFill>
                    <a:prstClr val="black">
                      <a:lumMod val="75000"/>
                      <a:lumOff val="25000"/>
                      <a:alpha val="10000"/>
                    </a:prstClr>
                  </a:solidFill>
                </a:ln>
                <a:solidFill>
                  <a:schemeClr val="bg1"/>
                </a:solidFill>
                <a:effectLst>
                  <a:outerShdw blurRad="9525" dist="25400" dir="14640000" algn="tl" rotWithShape="0">
                    <a:prstClr val="black">
                      <a:alpha val="30000"/>
                    </a:prstClr>
                  </a:outerShdw>
                </a:effectLst>
              </a:rPr>
              <a:t>Introduction</a:t>
            </a:r>
          </a:p>
        </p:txBody>
      </p:sp>
      <p:pic>
        <p:nvPicPr>
          <p:cNvPr id="33" name="Picture 32">
            <a:extLst>
              <a:ext uri="{FF2B5EF4-FFF2-40B4-BE49-F238E27FC236}">
                <a16:creationId xmlns:a16="http://schemas.microsoft.com/office/drawing/2014/main" id="{1CF706DA-13E8-4A4F-9260-551FB8127B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5" name="Picture 5">
            <a:extLst>
              <a:ext uri="{FF2B5EF4-FFF2-40B4-BE49-F238E27FC236}">
                <a16:creationId xmlns:a16="http://schemas.microsoft.com/office/drawing/2014/main" id="{291106A3-C941-ECE0-DB08-982E09A36C56}"/>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t="2379" b="12684"/>
          <a:stretch/>
        </p:blipFill>
        <p:spPr>
          <a:xfrm>
            <a:off x="7552945" y="643465"/>
            <a:ext cx="3995592" cy="5103372"/>
          </a:xfrm>
          <a:prstGeom prst="rect">
            <a:avLst/>
          </a:prstGeom>
        </p:spPr>
      </p:pic>
      <p:graphicFrame>
        <p:nvGraphicFramePr>
          <p:cNvPr id="26" name="Content Placeholder 2">
            <a:extLst>
              <a:ext uri="{FF2B5EF4-FFF2-40B4-BE49-F238E27FC236}">
                <a16:creationId xmlns:a16="http://schemas.microsoft.com/office/drawing/2014/main" id="{23710ED1-54A4-41D2-411B-213ED07AA057}"/>
              </a:ext>
            </a:extLst>
          </p:cNvPr>
          <p:cNvGraphicFramePr>
            <a:graphicFrameLocks noGrp="1"/>
          </p:cNvGraphicFramePr>
          <p:nvPr>
            <p:ph idx="1"/>
            <p:extLst>
              <p:ext uri="{D42A27DB-BD31-4B8C-83A1-F6EECF244321}">
                <p14:modId xmlns:p14="http://schemas.microsoft.com/office/powerpoint/2010/main" val="3624249457"/>
              </p:ext>
            </p:extLst>
          </p:nvPr>
        </p:nvGraphicFramePr>
        <p:xfrm>
          <a:off x="286989" y="1972101"/>
          <a:ext cx="6604878" cy="426352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802261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arn(inVertic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26"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10" name="Picture 10" descr="Free Images : fruit, berry, food, produce, macro, blueberry, blackberry ...">
            <a:extLst>
              <a:ext uri="{FF2B5EF4-FFF2-40B4-BE49-F238E27FC236}">
                <a16:creationId xmlns:a16="http://schemas.microsoft.com/office/drawing/2014/main" id="{47BF21EA-2C1A-8177-84B6-9861F6F56BB1}"/>
              </a:ext>
            </a:extLst>
          </p:cNvPr>
          <p:cNvPicPr>
            <a:picLocks noGrp="1" noChangeAspect="1"/>
          </p:cNvPicPr>
          <p:nvPr>
            <p:ph type="pic" idx="1"/>
          </p:nvPr>
        </p:nvPicPr>
        <p:blipFill rotWithShape="1">
          <a:blip r:embed="rId3"/>
          <a:srcRect t="9274"/>
          <a:stretch/>
        </p:blipFill>
        <p:spPr>
          <a:xfrm>
            <a:off x="20" y="10"/>
            <a:ext cx="12191980" cy="6857990"/>
          </a:xfrm>
          <a:prstGeom prst="rect">
            <a:avLst/>
          </a:prstGeom>
        </p:spPr>
      </p:pic>
      <p:sp useBgFill="1">
        <p:nvSpPr>
          <p:cNvPr id="33" name="Freeform 5">
            <a:extLst>
              <a:ext uri="{FF2B5EF4-FFF2-40B4-BE49-F238E27FC236}">
                <a16:creationId xmlns:a16="http://schemas.microsoft.com/office/drawing/2014/main" id="{051F07E2-B05C-41F9-A9EE-4AC115603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11874" y="586660"/>
            <a:ext cx="10777950" cy="5679835"/>
          </a:xfrm>
          <a:custGeom>
            <a:avLst/>
            <a:gdLst>
              <a:gd name="T0" fmla="*/ 2209 w 2250"/>
              <a:gd name="T1" fmla="*/ 0 h 1185"/>
              <a:gd name="T2" fmla="*/ 1419 w 2250"/>
              <a:gd name="T3" fmla="*/ 0 h 1185"/>
              <a:gd name="T4" fmla="*/ 830 w 2250"/>
              <a:gd name="T5" fmla="*/ 0 h 1185"/>
              <a:gd name="T6" fmla="*/ 40 w 2250"/>
              <a:gd name="T7" fmla="*/ 0 h 1185"/>
              <a:gd name="T8" fmla="*/ 0 w 2250"/>
              <a:gd name="T9" fmla="*/ 46 h 1185"/>
              <a:gd name="T10" fmla="*/ 0 w 2250"/>
              <a:gd name="T11" fmla="*/ 1140 h 1185"/>
              <a:gd name="T12" fmla="*/ 40 w 2250"/>
              <a:gd name="T13" fmla="*/ 1185 h 1185"/>
              <a:gd name="T14" fmla="*/ 830 w 2250"/>
              <a:gd name="T15" fmla="*/ 1185 h 1185"/>
              <a:gd name="T16" fmla="*/ 1419 w 2250"/>
              <a:gd name="T17" fmla="*/ 1185 h 1185"/>
              <a:gd name="T18" fmla="*/ 2209 w 2250"/>
              <a:gd name="T19" fmla="*/ 1185 h 1185"/>
              <a:gd name="T20" fmla="*/ 2250 w 2250"/>
              <a:gd name="T21" fmla="*/ 1140 h 1185"/>
              <a:gd name="T22" fmla="*/ 2250 w 2250"/>
              <a:gd name="T23" fmla="*/ 46 h 1185"/>
              <a:gd name="T24" fmla="*/ 2209 w 2250"/>
              <a:gd name="T25" fmla="*/ 0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50" h="1185">
                <a:moveTo>
                  <a:pt x="2209" y="0"/>
                </a:moveTo>
                <a:cubicBezTo>
                  <a:pt x="1419" y="0"/>
                  <a:pt x="1419" y="0"/>
                  <a:pt x="1419" y="0"/>
                </a:cubicBezTo>
                <a:cubicBezTo>
                  <a:pt x="830" y="0"/>
                  <a:pt x="830" y="0"/>
                  <a:pt x="830" y="0"/>
                </a:cubicBezTo>
                <a:cubicBezTo>
                  <a:pt x="40" y="0"/>
                  <a:pt x="40" y="0"/>
                  <a:pt x="40" y="0"/>
                </a:cubicBezTo>
                <a:cubicBezTo>
                  <a:pt x="18" y="0"/>
                  <a:pt x="0" y="20"/>
                  <a:pt x="0" y="46"/>
                </a:cubicBezTo>
                <a:cubicBezTo>
                  <a:pt x="0" y="1140"/>
                  <a:pt x="0" y="1140"/>
                  <a:pt x="0" y="1140"/>
                </a:cubicBezTo>
                <a:cubicBezTo>
                  <a:pt x="0" y="1165"/>
                  <a:pt x="18" y="1185"/>
                  <a:pt x="40" y="1185"/>
                </a:cubicBezTo>
                <a:cubicBezTo>
                  <a:pt x="830" y="1185"/>
                  <a:pt x="830" y="1185"/>
                  <a:pt x="830" y="1185"/>
                </a:cubicBezTo>
                <a:cubicBezTo>
                  <a:pt x="1419" y="1185"/>
                  <a:pt x="1419" y="1185"/>
                  <a:pt x="1419" y="1185"/>
                </a:cubicBezTo>
                <a:cubicBezTo>
                  <a:pt x="2209" y="1185"/>
                  <a:pt x="2209" y="1185"/>
                  <a:pt x="2209" y="1185"/>
                </a:cubicBezTo>
                <a:cubicBezTo>
                  <a:pt x="2232" y="1185"/>
                  <a:pt x="2250" y="1165"/>
                  <a:pt x="2250" y="1140"/>
                </a:cubicBezTo>
                <a:cubicBezTo>
                  <a:pt x="2250" y="46"/>
                  <a:pt x="2250" y="46"/>
                  <a:pt x="2250" y="46"/>
                </a:cubicBezTo>
                <a:cubicBezTo>
                  <a:pt x="2250" y="20"/>
                  <a:pt x="2232" y="0"/>
                  <a:pt x="2209"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095D4549-E41F-EB56-ADD3-E3B506D3CEE9}"/>
              </a:ext>
            </a:extLst>
          </p:cNvPr>
          <p:cNvSpPr>
            <a:spLocks noGrp="1"/>
          </p:cNvSpPr>
          <p:nvPr>
            <p:ph type="title"/>
          </p:nvPr>
        </p:nvSpPr>
        <p:spPr>
          <a:xfrm>
            <a:off x="1041399" y="855133"/>
            <a:ext cx="10098553" cy="1123791"/>
          </a:xfrm>
        </p:spPr>
        <p:txBody>
          <a:bodyPr vert="horz" lIns="91440" tIns="45720" rIns="91440" bIns="45720" rtlCol="0" anchor="ctr">
            <a:normAutofit/>
          </a:bodyPr>
          <a:lstStyle/>
          <a:p>
            <a:r>
              <a:rPr lang="en-US" sz="4000" b="1"/>
              <a:t>Data Description</a:t>
            </a:r>
          </a:p>
        </p:txBody>
      </p:sp>
      <p:sp>
        <p:nvSpPr>
          <p:cNvPr id="9" name="Text Placeholder 8">
            <a:extLst>
              <a:ext uri="{FF2B5EF4-FFF2-40B4-BE49-F238E27FC236}">
                <a16:creationId xmlns:a16="http://schemas.microsoft.com/office/drawing/2014/main" id="{7205EE4D-E0D2-C448-181E-FC2627A7D530}"/>
              </a:ext>
            </a:extLst>
          </p:cNvPr>
          <p:cNvSpPr>
            <a:spLocks noGrp="1"/>
          </p:cNvSpPr>
          <p:nvPr>
            <p:ph type="body" sz="half" idx="2"/>
          </p:nvPr>
        </p:nvSpPr>
        <p:spPr>
          <a:xfrm>
            <a:off x="1041400" y="2185984"/>
            <a:ext cx="10098552" cy="3539527"/>
          </a:xfrm>
        </p:spPr>
        <p:txBody>
          <a:bodyPr vert="horz" lIns="91440" tIns="45720" rIns="91440" bIns="45720" rtlCol="0" anchor="ctr">
            <a:noAutofit/>
          </a:bodyPr>
          <a:lstStyle/>
          <a:p>
            <a:pPr marL="285750" indent="-285750" algn="l">
              <a:buFont typeface="Wingdings 2" charset="2"/>
              <a:buChar char="q"/>
            </a:pPr>
            <a:r>
              <a:rPr lang="en-US" sz="2000" dirty="0">
                <a:solidFill>
                  <a:schemeClr val="accent1">
                    <a:lumMod val="40000"/>
                    <a:lumOff val="60000"/>
                  </a:schemeClr>
                </a:solidFill>
              </a:rPr>
              <a:t>The red wine  have been used in this paper which is obtained from the UCI machine learning repository it contains a large collection of datasets that have been used for the machine learning community. </a:t>
            </a:r>
            <a:endParaRPr lang="en-US" sz="2000" dirty="0">
              <a:ln>
                <a:solidFill>
                  <a:prstClr val="black">
                    <a:lumMod val="75000"/>
                    <a:lumOff val="25000"/>
                    <a:alpha val="10000"/>
                  </a:prstClr>
                </a:solidFill>
              </a:ln>
              <a:solidFill>
                <a:schemeClr val="accent1">
                  <a:lumMod val="40000"/>
                  <a:lumOff val="60000"/>
                </a:schemeClr>
              </a:solidFill>
              <a:effectLst>
                <a:outerShdw blurRad="9525" dist="25400" dir="14640000" algn="tl" rotWithShape="0">
                  <a:prstClr val="black">
                    <a:alpha val="30000"/>
                  </a:prstClr>
                </a:outerShdw>
              </a:effectLst>
            </a:endParaRPr>
          </a:p>
          <a:p>
            <a:pPr marL="285750" indent="-285750" algn="l">
              <a:buFont typeface="Wingdings 2" charset="2"/>
              <a:buChar char="q"/>
            </a:pPr>
            <a:r>
              <a:rPr lang="en-US" sz="2000" dirty="0">
                <a:solidFill>
                  <a:schemeClr val="accent1">
                    <a:lumMod val="40000"/>
                    <a:lumOff val="60000"/>
                  </a:schemeClr>
                </a:solidFill>
              </a:rPr>
              <a:t>The dataset contains two excel files, related to red wine and white wine variants of the Portuguese “Vinho Verde” wine (Cortez et al., 2009). The red wine dataset contains 1599 instances and the white wine dataset contains 4898 instances. </a:t>
            </a:r>
            <a:endParaRPr lang="en-US" sz="2000" dirty="0">
              <a:ln>
                <a:solidFill>
                  <a:prstClr val="black">
                    <a:lumMod val="75000"/>
                    <a:lumOff val="25000"/>
                    <a:alpha val="10000"/>
                  </a:prstClr>
                </a:solidFill>
              </a:ln>
              <a:solidFill>
                <a:schemeClr val="accent1">
                  <a:lumMod val="40000"/>
                  <a:lumOff val="60000"/>
                </a:schemeClr>
              </a:solidFill>
              <a:effectLst>
                <a:outerShdw blurRad="9525" dist="25400" dir="14640000" algn="tl" rotWithShape="0">
                  <a:prstClr val="black">
                    <a:alpha val="30000"/>
                  </a:prstClr>
                </a:outerShdw>
              </a:effectLst>
            </a:endParaRPr>
          </a:p>
          <a:p>
            <a:pPr marL="285750" indent="-285750" algn="l">
              <a:buFont typeface="Wingdings 2" charset="2"/>
              <a:buChar char="q"/>
            </a:pPr>
            <a:r>
              <a:rPr lang="en-US" sz="2000" dirty="0">
                <a:solidFill>
                  <a:schemeClr val="accent1">
                    <a:lumMod val="40000"/>
                    <a:lumOff val="60000"/>
                  </a:schemeClr>
                </a:solidFill>
              </a:rPr>
              <a:t>Both datasets have 11 input variables (based on physicochemical tests): fixed acidity, volatile acidity, citric acid, residual sugar, chlorides, free sulfur dioxide, total sulfur dioxide, density, pH, sulfates, alcohol, and 1 output variable (based on sensory data): quality</a:t>
            </a:r>
            <a:endParaRPr lang="en-US" sz="2000">
              <a:solidFill>
                <a:schemeClr val="accent1">
                  <a:lumMod val="40000"/>
                  <a:lumOff val="60000"/>
                </a:schemeClr>
              </a:solidFill>
            </a:endParaRPr>
          </a:p>
        </p:txBody>
      </p:sp>
    </p:spTree>
    <p:extLst>
      <p:ext uri="{BB962C8B-B14F-4D97-AF65-F5344CB8AC3E}">
        <p14:creationId xmlns:p14="http://schemas.microsoft.com/office/powerpoint/2010/main" val="3321525992"/>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2CA733A-8D25-4E63-8273-CC14052E0E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Table&#10;&#10;Description automatically generated">
            <a:extLst>
              <a:ext uri="{FF2B5EF4-FFF2-40B4-BE49-F238E27FC236}">
                <a16:creationId xmlns:a16="http://schemas.microsoft.com/office/drawing/2014/main" id="{D18097DD-A813-26EB-2F3E-8D4A74EA1BE2}"/>
              </a:ext>
            </a:extLst>
          </p:cNvPr>
          <p:cNvPicPr>
            <a:picLocks noChangeAspect="1"/>
          </p:cNvPicPr>
          <p:nvPr/>
        </p:nvPicPr>
        <p:blipFill rotWithShape="1">
          <a:blip r:embed="rId3"/>
          <a:srcRect r="11061"/>
          <a:stretch/>
        </p:blipFill>
        <p:spPr>
          <a:xfrm>
            <a:off x="-1" y="-2"/>
            <a:ext cx="12297237" cy="6857999"/>
          </a:xfrm>
          <a:prstGeom prst="rect">
            <a:avLst/>
          </a:prstGeom>
        </p:spPr>
      </p:pic>
      <p:sp>
        <p:nvSpPr>
          <p:cNvPr id="10" name="Rectangle 9">
            <a:extLst>
              <a:ext uri="{FF2B5EF4-FFF2-40B4-BE49-F238E27FC236}">
                <a16:creationId xmlns:a16="http://schemas.microsoft.com/office/drawing/2014/main" id="{6B28264E-43F8-4339-BE92-AA6B94D40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4220681"/>
            <a:ext cx="12188952" cy="2637319"/>
          </a:xfrm>
          <a:prstGeom prst="rect">
            <a:avLst/>
          </a:prstGeom>
          <a:gradFill>
            <a:gsLst>
              <a:gs pos="42000">
                <a:schemeClr val="bg1">
                  <a:alpha val="23000"/>
                </a:schemeClr>
              </a:gs>
              <a:gs pos="0">
                <a:schemeClr val="bg1">
                  <a:alpha val="0"/>
                </a:schemeClr>
              </a:gs>
              <a:gs pos="100000">
                <a:schemeClr val="bg1">
                  <a:alpha val="3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AB79AB-25E1-DB51-ADB6-5730FC28A805}"/>
              </a:ext>
            </a:extLst>
          </p:cNvPr>
          <p:cNvSpPr>
            <a:spLocks noGrp="1"/>
          </p:cNvSpPr>
          <p:nvPr>
            <p:ph type="title"/>
          </p:nvPr>
        </p:nvSpPr>
        <p:spPr>
          <a:xfrm>
            <a:off x="1370693" y="4406537"/>
            <a:ext cx="9440034" cy="1088336"/>
          </a:xfrm>
        </p:spPr>
        <p:txBody>
          <a:bodyPr vert="horz" lIns="91440" tIns="45720" rIns="91440" bIns="45720" rtlCol="0" anchor="b">
            <a:normAutofit/>
          </a:bodyPr>
          <a:lstStyle/>
          <a:p>
            <a:endParaRPr lang="en-US" sz="4800"/>
          </a:p>
        </p:txBody>
      </p:sp>
    </p:spTree>
    <p:extLst>
      <p:ext uri="{BB962C8B-B14F-4D97-AF65-F5344CB8AC3E}">
        <p14:creationId xmlns:p14="http://schemas.microsoft.com/office/powerpoint/2010/main" val="20838299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useBgFill="1">
        <p:nvSpPr>
          <p:cNvPr id="18" name="Rectangle 7">
            <a:extLst>
              <a:ext uri="{FF2B5EF4-FFF2-40B4-BE49-F238E27FC236}">
                <a16:creationId xmlns:a16="http://schemas.microsoft.com/office/drawing/2014/main" id="{1E70A317-DCED-4E80-AA2D-467D8702E5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1D8F11-DF12-127D-86C0-94A3B46149B6}"/>
              </a:ext>
            </a:extLst>
          </p:cNvPr>
          <p:cNvSpPr>
            <a:spLocks noGrp="1"/>
          </p:cNvSpPr>
          <p:nvPr>
            <p:ph type="title"/>
          </p:nvPr>
        </p:nvSpPr>
        <p:spPr>
          <a:xfrm>
            <a:off x="861791" y="835383"/>
            <a:ext cx="3382832" cy="3499549"/>
          </a:xfrm>
        </p:spPr>
        <p:txBody>
          <a:bodyPr vert="horz" lIns="91440" tIns="45720" rIns="91440" bIns="45720" rtlCol="0" anchor="b">
            <a:normAutofit/>
          </a:bodyPr>
          <a:lstStyle/>
          <a:p>
            <a:pPr algn="l"/>
            <a:r>
              <a:rPr lang="en-US" sz="4200" b="1" dirty="0">
                <a:solidFill>
                  <a:schemeClr val="bg1"/>
                </a:solidFill>
              </a:rPr>
              <a:t>Conclusion Of Data Analysis</a:t>
            </a:r>
          </a:p>
        </p:txBody>
      </p:sp>
      <p:sp>
        <p:nvSpPr>
          <p:cNvPr id="19" name="Rectangle 9">
            <a:extLst>
              <a:ext uri="{FF2B5EF4-FFF2-40B4-BE49-F238E27FC236}">
                <a16:creationId xmlns:a16="http://schemas.microsoft.com/office/drawing/2014/main" id="{A6D87845-294F-40CB-BC48-46455460D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5671" y="0"/>
            <a:ext cx="753632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Timeline&#10;&#10;Description automatically generated">
            <a:extLst>
              <a:ext uri="{FF2B5EF4-FFF2-40B4-BE49-F238E27FC236}">
                <a16:creationId xmlns:a16="http://schemas.microsoft.com/office/drawing/2014/main" id="{32BF288D-FC36-CC5C-F17C-C0026566A170}"/>
              </a:ext>
            </a:extLst>
          </p:cNvPr>
          <p:cNvPicPr>
            <a:picLocks noChangeAspect="1"/>
          </p:cNvPicPr>
          <p:nvPr/>
        </p:nvPicPr>
        <p:blipFill>
          <a:blip r:embed="rId2"/>
          <a:stretch>
            <a:fillRect/>
          </a:stretch>
        </p:blipFill>
        <p:spPr>
          <a:xfrm>
            <a:off x="4918735" y="1879584"/>
            <a:ext cx="7107151" cy="4352444"/>
          </a:xfrm>
          <a:prstGeom prst="rect">
            <a:avLst/>
          </a:prstGeom>
        </p:spPr>
      </p:pic>
    </p:spTree>
    <p:extLst>
      <p:ext uri="{BB962C8B-B14F-4D97-AF65-F5344CB8AC3E}">
        <p14:creationId xmlns:p14="http://schemas.microsoft.com/office/powerpoint/2010/main" val="2855772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4" presetClass="entr" presetSubtype="16"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ox(in)">
                                      <p:cBhvr>
                                        <p:cTn id="15"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0E2AB-E03A-A0A8-6C28-EB589B8F7AEE}"/>
              </a:ext>
            </a:extLst>
          </p:cNvPr>
          <p:cNvSpPr>
            <a:spLocks noGrp="1"/>
          </p:cNvSpPr>
          <p:nvPr>
            <p:ph type="title"/>
          </p:nvPr>
        </p:nvSpPr>
        <p:spPr>
          <a:xfrm>
            <a:off x="913795" y="202325"/>
            <a:ext cx="10353762" cy="1191610"/>
          </a:xfrm>
        </p:spPr>
        <p:txBody>
          <a:bodyPr/>
          <a:lstStyle/>
          <a:p>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MODEL DESCRIPTION</a:t>
            </a:r>
            <a:endParaRPr lang="en-US" dirty="0"/>
          </a:p>
        </p:txBody>
      </p:sp>
      <p:pic>
        <p:nvPicPr>
          <p:cNvPr id="17" name="Picture 18" descr="Diagram&#10;&#10;Description automatically generated">
            <a:extLst>
              <a:ext uri="{FF2B5EF4-FFF2-40B4-BE49-F238E27FC236}">
                <a16:creationId xmlns:a16="http://schemas.microsoft.com/office/drawing/2014/main" id="{8C8F9C9B-FCB0-6561-64BB-1C14FC2ADC5D}"/>
              </a:ext>
            </a:extLst>
          </p:cNvPr>
          <p:cNvPicPr>
            <a:picLocks noChangeAspect="1"/>
          </p:cNvPicPr>
          <p:nvPr/>
        </p:nvPicPr>
        <p:blipFill>
          <a:blip r:embed="rId2"/>
          <a:stretch>
            <a:fillRect/>
          </a:stretch>
        </p:blipFill>
        <p:spPr>
          <a:xfrm>
            <a:off x="783021" y="1520395"/>
            <a:ext cx="10625957" cy="5262381"/>
          </a:xfrm>
          <a:prstGeom prst="rect">
            <a:avLst/>
          </a:prstGeom>
        </p:spPr>
      </p:pic>
    </p:spTree>
    <p:extLst>
      <p:ext uri="{BB962C8B-B14F-4D97-AF65-F5344CB8AC3E}">
        <p14:creationId xmlns:p14="http://schemas.microsoft.com/office/powerpoint/2010/main" val="3471193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687DE-DE43-7CA4-A5AF-1B295545E360}"/>
              </a:ext>
            </a:extLst>
          </p:cNvPr>
          <p:cNvSpPr>
            <a:spLocks noGrp="1"/>
          </p:cNvSpPr>
          <p:nvPr>
            <p:ph type="title"/>
          </p:nvPr>
        </p:nvSpPr>
        <p:spPr/>
        <p:txBody>
          <a:bodyPr/>
          <a:lstStyle/>
          <a:p>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RANDOM TREE FOREST</a:t>
            </a:r>
            <a:endParaRPr lang="en-US" dirty="0"/>
          </a:p>
        </p:txBody>
      </p:sp>
      <p:sp>
        <p:nvSpPr>
          <p:cNvPr id="3" name="Content Placeholder 2">
            <a:extLst>
              <a:ext uri="{FF2B5EF4-FFF2-40B4-BE49-F238E27FC236}">
                <a16:creationId xmlns:a16="http://schemas.microsoft.com/office/drawing/2014/main" id="{BB01F943-43F6-88EA-F1BF-B26D15483ADD}"/>
              </a:ext>
            </a:extLst>
          </p:cNvPr>
          <p:cNvSpPr>
            <a:spLocks noGrp="1"/>
          </p:cNvSpPr>
          <p:nvPr>
            <p:ph idx="1"/>
          </p:nvPr>
        </p:nvSpPr>
        <p:spPr/>
        <p:txBody>
          <a:bodyPr>
            <a:normAutofit fontScale="92500" lnSpcReduction="20000"/>
          </a:bodyPr>
          <a:lstStyle/>
          <a:p>
            <a:pPr indent="-305435"/>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a typeface="+mn-lt"/>
                <a:cs typeface="+mn-lt"/>
              </a:rPr>
              <a:t> Random forest is a </a:t>
            </a:r>
            <a:r>
              <a:rPr lang="en-US" sz="2400" b="1" i="1"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a typeface="+mn-lt"/>
                <a:cs typeface="+mn-lt"/>
              </a:rPr>
              <a:t>Supervised </a:t>
            </a:r>
            <a:r>
              <a:rPr lang="en-US" sz="2400" b="1" i="1"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a typeface="+mn-lt"/>
                <a:cs typeface="+mn-lt"/>
                <a:hlinkClick r:id="rId2">
                  <a:extLst>
                    <a:ext uri="{A12FA001-AC4F-418D-AE19-62706E023703}">
                      <ahyp:hlinkClr xmlns:ahyp="http://schemas.microsoft.com/office/drawing/2018/hyperlinkcolor" val="tx"/>
                    </a:ext>
                  </a:extLst>
                </a:hlinkClick>
              </a:rPr>
              <a:t>Machine Learning Algorithm</a:t>
            </a:r>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a typeface="+mn-lt"/>
                <a:cs typeface="+mn-lt"/>
              </a:rPr>
              <a:t> that is </a:t>
            </a:r>
            <a:r>
              <a:rPr lang="en-US" sz="2400" b="1" i="1"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a typeface="+mn-lt"/>
                <a:cs typeface="+mn-lt"/>
              </a:rPr>
              <a:t>used widely in Classification and Regression problems</a:t>
            </a:r>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a typeface="+mn-lt"/>
                <a:cs typeface="+mn-lt"/>
              </a:rPr>
              <a:t>.</a:t>
            </a:r>
          </a:p>
          <a:p>
            <a:pPr indent="-305435"/>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a typeface="+mn-lt"/>
                <a:cs typeface="+mn-lt"/>
              </a:rPr>
              <a:t> It builds decision trees on different samples and takes their majority vote for classification and average in case of regression.</a:t>
            </a:r>
          </a:p>
          <a:p>
            <a:pPr indent="-305435">
              <a:buFont typeface="Wingdings" charset="2"/>
              <a:buChar char="v"/>
            </a:pPr>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rPr>
              <a:t>Following are some of the features of random forest algorithm:</a:t>
            </a:r>
          </a:p>
          <a:p>
            <a:pPr marL="285750" indent="-285750">
              <a:buFont typeface="Wingdings" charset="2"/>
              <a:buChar char="q"/>
            </a:pPr>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rPr>
              <a:t>   </a:t>
            </a:r>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latin typeface="Goudy Old Style"/>
                <a:cs typeface="Arial"/>
              </a:rPr>
              <a:t>It </a:t>
            </a:r>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latin typeface="Arial"/>
                <a:cs typeface="Arial"/>
              </a:rPr>
              <a:t>is unexcelled in accuracy among current algorithms.</a:t>
            </a:r>
            <a:endPar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ndParaRPr>
          </a:p>
          <a:p>
            <a:pPr marL="285750" indent="-285750">
              <a:buFont typeface="Wingdings" charset="2"/>
              <a:buChar char="q"/>
            </a:pPr>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latin typeface="Arial"/>
                <a:cs typeface="Arial"/>
              </a:rPr>
              <a:t>   It runs efficiently on large data bases.</a:t>
            </a:r>
            <a:endPar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latin typeface="Goudy Old Style"/>
              <a:cs typeface="Arial"/>
            </a:endParaRPr>
          </a:p>
          <a:p>
            <a:pPr marL="285750" indent="-285750">
              <a:buFont typeface="Wingdings" charset="2"/>
              <a:buChar char="q"/>
            </a:pPr>
            <a:r>
              <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latin typeface="Arial"/>
                <a:cs typeface="Arial"/>
              </a:rPr>
              <a:t>   It can handle thousands of input variables without variable deletion.</a:t>
            </a:r>
            <a:endParaRPr lang="en-US" sz="24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endParaRPr>
          </a:p>
          <a:p>
            <a:pPr marL="37465" indent="0">
              <a:buNone/>
            </a:pPr>
            <a:r>
              <a:rPr lang="en-US" sz="1800" dirty="0">
                <a:ln>
                  <a:solidFill>
                    <a:prstClr val="black">
                      <a:lumMod val="75000"/>
                      <a:lumOff val="25000"/>
                      <a:alpha val="10000"/>
                    </a:prstClr>
                  </a:solidFill>
                </a:ln>
                <a:solidFill>
                  <a:schemeClr val="tx1"/>
                </a:solidFill>
                <a:effectLst>
                  <a:outerShdw blurRad="9525" dist="25400" dir="14640000" algn="tl" rotWithShape="0">
                    <a:prstClr val="black">
                      <a:alpha val="30000"/>
                    </a:prstClr>
                  </a:outerShdw>
                </a:effectLst>
              </a:rPr>
              <a:t>         </a:t>
            </a:r>
          </a:p>
        </p:txBody>
      </p:sp>
    </p:spTree>
    <p:extLst>
      <p:ext uri="{BB962C8B-B14F-4D97-AF65-F5344CB8AC3E}">
        <p14:creationId xmlns:p14="http://schemas.microsoft.com/office/powerpoint/2010/main" val="3112421124"/>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4" name="Picture 4" descr="Diagram&#10;&#10;Description automatically generated">
            <a:extLst>
              <a:ext uri="{FF2B5EF4-FFF2-40B4-BE49-F238E27FC236}">
                <a16:creationId xmlns:a16="http://schemas.microsoft.com/office/drawing/2014/main" id="{BD9931D3-5DAB-993B-D69A-9A87608F1FA7}"/>
              </a:ext>
            </a:extLst>
          </p:cNvPr>
          <p:cNvPicPr>
            <a:picLocks noChangeAspect="1"/>
          </p:cNvPicPr>
          <p:nvPr/>
        </p:nvPicPr>
        <p:blipFill rotWithShape="1">
          <a:blip r:embed="rId3"/>
          <a:srcRect t="898" b="14727"/>
          <a:stretch/>
        </p:blipFill>
        <p:spPr>
          <a:xfrm>
            <a:off x="20" y="10"/>
            <a:ext cx="12191980" cy="6857990"/>
          </a:xfrm>
          <a:prstGeom prst="rect">
            <a:avLst/>
          </a:prstGeom>
        </p:spPr>
      </p:pic>
    </p:spTree>
    <p:extLst>
      <p:ext uri="{BB962C8B-B14F-4D97-AF65-F5344CB8AC3E}">
        <p14:creationId xmlns:p14="http://schemas.microsoft.com/office/powerpoint/2010/main" val="1084899721"/>
      </p:ext>
    </p:extLst>
  </p:cSld>
  <p:clrMapOvr>
    <a:masterClrMapping/>
  </p:clrMapOvr>
  <p:transition spd="slow">
    <p:wheel spokes="1"/>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1500D6A-2351-4999-8535-BAEE76BEBBA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54E3773-7FFA-4BE5-A2D7-AF8334D6FE0F}">
  <ds:schemaRefs>
    <ds:schemaRef ds:uri="http://schemas.microsoft.com/sharepoint/v3/contenttype/forms"/>
  </ds:schemaRefs>
</ds:datastoreItem>
</file>

<file path=customXml/itemProps3.xml><?xml version="1.0" encoding="utf-8"?>
<ds:datastoreItem xmlns:ds="http://schemas.openxmlformats.org/officeDocument/2006/customXml" ds:itemID="{C6AD9097-A2B5-4C04-81F1-551065E5A1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TM00934815</Template>
  <TotalTime>0</TotalTime>
  <Words>42</Words>
  <Application>Microsoft Office PowerPoint</Application>
  <PresentationFormat>Widescreen</PresentationFormat>
  <Paragraphs>9</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SlateVTI</vt:lpstr>
      <vt:lpstr>Wine Quality Data Analysis By Using  Machine Learning Model</vt:lpstr>
      <vt:lpstr>Agenda</vt:lpstr>
      <vt:lpstr>Introduction</vt:lpstr>
      <vt:lpstr>Data Description</vt:lpstr>
      <vt:lpstr>PowerPoint Presentation</vt:lpstr>
      <vt:lpstr>Conclusion Of Data Analysis</vt:lpstr>
      <vt:lpstr>MODEL DESCRIPTION</vt:lpstr>
      <vt:lpstr>RANDOM TREE FOREST</vt:lpstr>
      <vt:lpstr>PowerPoint Presentation</vt:lpstr>
      <vt:lpstr>Decision Tree</vt:lpstr>
      <vt:lpstr>Logistic Regression</vt:lpstr>
      <vt:lpstr>Conclusion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
  <cp:lastModifiedBy/>
  <cp:revision>735</cp:revision>
  <dcterms:created xsi:type="dcterms:W3CDTF">2023-04-30T09:44:12Z</dcterms:created>
  <dcterms:modified xsi:type="dcterms:W3CDTF">2023-05-02T14:06:58Z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